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145706386" r:id="rId5"/>
    <p:sldId id="2145706515" r:id="rId6"/>
    <p:sldId id="2145706305" r:id="rId7"/>
    <p:sldId id="2145706338" r:id="rId8"/>
    <p:sldId id="2145706461" r:id="rId9"/>
    <p:sldId id="2145706342" r:id="rId10"/>
    <p:sldId id="279" r:id="rId11"/>
    <p:sldId id="285" r:id="rId12"/>
    <p:sldId id="280" r:id="rId13"/>
    <p:sldId id="2145706334" r:id="rId14"/>
    <p:sldId id="2145706445" r:id="rId15"/>
    <p:sldId id="2145706388" r:id="rId16"/>
    <p:sldId id="2145706459" r:id="rId17"/>
    <p:sldId id="2145706460" r:id="rId18"/>
    <p:sldId id="2145706365" r:id="rId19"/>
    <p:sldId id="2145706557" r:id="rId20"/>
    <p:sldId id="2145706377" r:id="rId21"/>
    <p:sldId id="2145706544" r:id="rId22"/>
    <p:sldId id="2145706551" r:id="rId23"/>
    <p:sldId id="2145706552" r:id="rId24"/>
    <p:sldId id="2145706553" r:id="rId25"/>
    <p:sldId id="2145706554" r:id="rId26"/>
    <p:sldId id="2145706555" r:id="rId27"/>
    <p:sldId id="2145706548" r:id="rId28"/>
    <p:sldId id="2145706513" r:id="rId29"/>
    <p:sldId id="2145706519" r:id="rId30"/>
    <p:sldId id="2145706514"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2592"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CCBD3A-1DD8-7A25-D8B1-5C26332FA249}" name="John Kaliski" initials="JK" userId="S::JKALISKI@camsys.com::130ed083-aed2-4753-b2d0-9ddffc48b117" providerId="AD"/>
  <p188:author id="{9DD033F6-6690-27D8-881C-5B33CD8D3F9D}" name="Ron Basile" initials="RB" userId="S::RBASILE@camsys.com::7ea1e318-6609-4d45-9910-aaff42c997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gela Valenti" initials="AV" lastIdx="4" clrIdx="0">
    <p:extLst>
      <p:ext uri="{19B8F6BF-5375-455C-9EA6-DF929625EA0E}">
        <p15:presenceInfo xmlns:p15="http://schemas.microsoft.com/office/powerpoint/2012/main" userId="S::avalenti@camsys.com::69e64ea6-e26e-496f-8ad9-a25dd2c160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AAC2"/>
    <a:srgbClr val="2E7C8E"/>
    <a:srgbClr val="1A4853"/>
    <a:srgbClr val="1B4B56"/>
    <a:srgbClr val="055493"/>
    <a:srgbClr val="015291"/>
    <a:srgbClr val="EFEFF0"/>
    <a:srgbClr val="77A0C0"/>
    <a:srgbClr val="8FB0CA"/>
    <a:srgbClr val="A7C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74" autoAdjust="0"/>
  </p:normalViewPr>
  <p:slideViewPr>
    <p:cSldViewPr snapToGrid="0" showGuides="1">
      <p:cViewPr>
        <p:scale>
          <a:sx n="48" d="100"/>
          <a:sy n="48" d="100"/>
        </p:scale>
        <p:origin x="1080" y="40"/>
      </p:cViewPr>
      <p:guideLst>
        <p:guide orient="horz" pos="1872"/>
        <p:guide pos="2592"/>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p:scale>
          <a:sx n="90" d="100"/>
          <a:sy n="90" d="100"/>
        </p:scale>
        <p:origin x="1846" y="2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sv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svg"/><Relationship Id="rId4" Type="http://schemas.openxmlformats.org/officeDocument/2006/relationships/image" Target="../media/image73.svg"/><Relationship Id="rId9" Type="http://schemas.openxmlformats.org/officeDocument/2006/relationships/image" Target="../media/image7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1BDA2-4F4A-4615-A41B-4A4827259FD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47B9AF3-F665-4BEA-95D1-4020B5ED747E}">
      <dgm:prSet custT="1"/>
      <dgm:spPr/>
      <dgm:t>
        <a:bodyPr/>
        <a:lstStyle/>
        <a:p>
          <a:r>
            <a:rPr lang="en-US" sz="2400" dirty="0"/>
            <a:t>Focus on customer </a:t>
          </a:r>
        </a:p>
      </dgm:t>
    </dgm:pt>
    <dgm:pt modelId="{EFB1FFFF-893A-4AB6-B9A3-EC6457912B1C}" type="parTrans" cxnId="{7938B36B-34BE-442F-816C-36647C877CEA}">
      <dgm:prSet/>
      <dgm:spPr/>
      <dgm:t>
        <a:bodyPr/>
        <a:lstStyle/>
        <a:p>
          <a:endParaRPr lang="en-US" sz="2400"/>
        </a:p>
      </dgm:t>
    </dgm:pt>
    <dgm:pt modelId="{00871D18-CD75-418C-B4B8-C40F8246E333}" type="sibTrans" cxnId="{7938B36B-34BE-442F-816C-36647C877CEA}">
      <dgm:prSet/>
      <dgm:spPr/>
      <dgm:t>
        <a:bodyPr/>
        <a:lstStyle/>
        <a:p>
          <a:endParaRPr lang="en-US" sz="2400"/>
        </a:p>
      </dgm:t>
    </dgm:pt>
    <dgm:pt modelId="{FA72EDF5-5427-4939-A5C3-E5B037A30205}">
      <dgm:prSet custT="1"/>
      <dgm:spPr/>
      <dgm:t>
        <a:bodyPr/>
        <a:lstStyle/>
        <a:p>
          <a:r>
            <a:rPr lang="en-US" sz="2400"/>
            <a:t>Technology as enabler</a:t>
          </a:r>
        </a:p>
      </dgm:t>
    </dgm:pt>
    <dgm:pt modelId="{EBCD8AD4-B9F4-4E54-8AD1-5776588AA3F5}" type="parTrans" cxnId="{ED62608D-56BC-4AF2-9C2F-A475640E8726}">
      <dgm:prSet/>
      <dgm:spPr/>
      <dgm:t>
        <a:bodyPr/>
        <a:lstStyle/>
        <a:p>
          <a:endParaRPr lang="en-US" sz="2400"/>
        </a:p>
      </dgm:t>
    </dgm:pt>
    <dgm:pt modelId="{883CE4AD-DD07-42DA-BB19-6297F85446F4}" type="sibTrans" cxnId="{ED62608D-56BC-4AF2-9C2F-A475640E8726}">
      <dgm:prSet/>
      <dgm:spPr/>
      <dgm:t>
        <a:bodyPr/>
        <a:lstStyle/>
        <a:p>
          <a:endParaRPr lang="en-US" sz="2400"/>
        </a:p>
      </dgm:t>
    </dgm:pt>
    <dgm:pt modelId="{3B51BD2B-61A1-41F9-81BE-9AF25F874354}">
      <dgm:prSet custT="1"/>
      <dgm:spPr/>
      <dgm:t>
        <a:bodyPr/>
        <a:lstStyle/>
        <a:p>
          <a:r>
            <a:rPr lang="en-US" sz="2400" dirty="0"/>
            <a:t>Critical role of partnerships – to leverage us and to challenge us</a:t>
          </a:r>
        </a:p>
      </dgm:t>
    </dgm:pt>
    <dgm:pt modelId="{B205E80A-A70C-44BF-BD6C-8B85EE7A21A3}" type="parTrans" cxnId="{C781752F-08F9-49D5-AB68-586C378BE7C7}">
      <dgm:prSet/>
      <dgm:spPr/>
      <dgm:t>
        <a:bodyPr/>
        <a:lstStyle/>
        <a:p>
          <a:endParaRPr lang="en-US" sz="2400"/>
        </a:p>
      </dgm:t>
    </dgm:pt>
    <dgm:pt modelId="{7141E07B-C675-446B-A241-878AC572DDCD}" type="sibTrans" cxnId="{C781752F-08F9-49D5-AB68-586C378BE7C7}">
      <dgm:prSet/>
      <dgm:spPr/>
      <dgm:t>
        <a:bodyPr/>
        <a:lstStyle/>
        <a:p>
          <a:endParaRPr lang="en-US" sz="2400"/>
        </a:p>
      </dgm:t>
    </dgm:pt>
    <dgm:pt modelId="{9FB65343-94BE-46A1-9964-66FBE02E5A5F}">
      <dgm:prSet custT="1"/>
      <dgm:spPr/>
      <dgm:t>
        <a:bodyPr/>
        <a:lstStyle/>
        <a:p>
          <a:r>
            <a:rPr lang="en-US" sz="2400"/>
            <a:t>Big and small solutions</a:t>
          </a:r>
        </a:p>
      </dgm:t>
    </dgm:pt>
    <dgm:pt modelId="{2FFD3546-B3BB-4F01-9327-031E7838521F}" type="parTrans" cxnId="{A5D8CE89-1D1C-4107-AC9B-C8D7235EF5A3}">
      <dgm:prSet/>
      <dgm:spPr/>
      <dgm:t>
        <a:bodyPr/>
        <a:lstStyle/>
        <a:p>
          <a:endParaRPr lang="en-US" sz="2400"/>
        </a:p>
      </dgm:t>
    </dgm:pt>
    <dgm:pt modelId="{E28EA388-1E17-473D-90C8-1636608CCCEF}" type="sibTrans" cxnId="{A5D8CE89-1D1C-4107-AC9B-C8D7235EF5A3}">
      <dgm:prSet/>
      <dgm:spPr/>
      <dgm:t>
        <a:bodyPr/>
        <a:lstStyle/>
        <a:p>
          <a:endParaRPr lang="en-US" sz="2400"/>
        </a:p>
      </dgm:t>
    </dgm:pt>
    <dgm:pt modelId="{6C9D8244-604B-480B-BB9F-6B29F757666F}">
      <dgm:prSet custT="1"/>
      <dgm:spPr/>
      <dgm:t>
        <a:bodyPr/>
        <a:lstStyle/>
        <a:p>
          <a:r>
            <a:rPr lang="en-US" sz="2400"/>
            <a:t>No one size fits all approach; individual and collective actions</a:t>
          </a:r>
        </a:p>
      </dgm:t>
    </dgm:pt>
    <dgm:pt modelId="{67610693-A1EF-48C1-9F4C-6062BDF7DF42}" type="parTrans" cxnId="{2E083E96-9614-4AB7-B607-01C5EEF75109}">
      <dgm:prSet/>
      <dgm:spPr/>
      <dgm:t>
        <a:bodyPr/>
        <a:lstStyle/>
        <a:p>
          <a:endParaRPr lang="en-US" sz="2400"/>
        </a:p>
      </dgm:t>
    </dgm:pt>
    <dgm:pt modelId="{212B2026-67D3-4A4F-AB5F-C3EE51D36E92}" type="sibTrans" cxnId="{2E083E96-9614-4AB7-B607-01C5EEF75109}">
      <dgm:prSet/>
      <dgm:spPr/>
      <dgm:t>
        <a:bodyPr/>
        <a:lstStyle/>
        <a:p>
          <a:endParaRPr lang="en-US" sz="2400"/>
        </a:p>
      </dgm:t>
    </dgm:pt>
    <dgm:pt modelId="{351E42AC-740E-43EB-9F38-CEF79C482D11}">
      <dgm:prSet custT="1"/>
      <dgm:spPr/>
      <dgm:t>
        <a:bodyPr/>
        <a:lstStyle/>
        <a:p>
          <a:r>
            <a:rPr lang="en-US" sz="2400"/>
            <a:t>Need for internal change:  workforce, governance, data, process </a:t>
          </a:r>
        </a:p>
      </dgm:t>
    </dgm:pt>
    <dgm:pt modelId="{D71BE79D-CA71-4A0C-952C-39933A0F04AA}" type="parTrans" cxnId="{5B54ACD7-CDDD-4039-BCF7-AEB73D9A7DDB}">
      <dgm:prSet/>
      <dgm:spPr/>
      <dgm:t>
        <a:bodyPr/>
        <a:lstStyle/>
        <a:p>
          <a:endParaRPr lang="en-US" sz="2400"/>
        </a:p>
      </dgm:t>
    </dgm:pt>
    <dgm:pt modelId="{E1BFC2CE-8C5B-4D50-9991-43C2B9A88286}" type="sibTrans" cxnId="{5B54ACD7-CDDD-4039-BCF7-AEB73D9A7DDB}">
      <dgm:prSet/>
      <dgm:spPr/>
      <dgm:t>
        <a:bodyPr/>
        <a:lstStyle/>
        <a:p>
          <a:endParaRPr lang="en-US" sz="2400"/>
        </a:p>
      </dgm:t>
    </dgm:pt>
    <dgm:pt modelId="{0C664CF8-0F2A-49C8-92DF-1466BB2858B7}" type="pres">
      <dgm:prSet presAssocID="{4911BDA2-4F4A-4615-A41B-4A4827259FDC}" presName="root" presStyleCnt="0">
        <dgm:presLayoutVars>
          <dgm:dir/>
          <dgm:resizeHandles val="exact"/>
        </dgm:presLayoutVars>
      </dgm:prSet>
      <dgm:spPr/>
    </dgm:pt>
    <dgm:pt modelId="{0AC82C23-4E70-4A74-B905-F55A330B9BD1}" type="pres">
      <dgm:prSet presAssocID="{D47B9AF3-F665-4BEA-95D1-4020B5ED747E}" presName="compNode" presStyleCnt="0"/>
      <dgm:spPr/>
    </dgm:pt>
    <dgm:pt modelId="{496E829C-224A-479E-A729-604D9F2A8AB4}" type="pres">
      <dgm:prSet presAssocID="{D47B9AF3-F665-4BEA-95D1-4020B5ED747E}" presName="bgRect" presStyleLbl="bgShp" presStyleIdx="0" presStyleCnt="6"/>
      <dgm:spPr/>
    </dgm:pt>
    <dgm:pt modelId="{4D1F5ABA-570D-40C5-84A4-E3EF3568D83C}" type="pres">
      <dgm:prSet presAssocID="{D47B9AF3-F665-4BEA-95D1-4020B5ED747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E90A4E13-E95E-4E82-A98C-F9B6837CCB1A}" type="pres">
      <dgm:prSet presAssocID="{D47B9AF3-F665-4BEA-95D1-4020B5ED747E}" presName="spaceRect" presStyleCnt="0"/>
      <dgm:spPr/>
    </dgm:pt>
    <dgm:pt modelId="{607A7990-CE56-4E6C-9E1C-4D3950E17FDD}" type="pres">
      <dgm:prSet presAssocID="{D47B9AF3-F665-4BEA-95D1-4020B5ED747E}" presName="parTx" presStyleLbl="revTx" presStyleIdx="0" presStyleCnt="6">
        <dgm:presLayoutVars>
          <dgm:chMax val="0"/>
          <dgm:chPref val="0"/>
        </dgm:presLayoutVars>
      </dgm:prSet>
      <dgm:spPr/>
    </dgm:pt>
    <dgm:pt modelId="{A7409BF9-2CCA-4418-8F4D-897861ABA3CA}" type="pres">
      <dgm:prSet presAssocID="{00871D18-CD75-418C-B4B8-C40F8246E333}" presName="sibTrans" presStyleCnt="0"/>
      <dgm:spPr/>
    </dgm:pt>
    <dgm:pt modelId="{BD816754-BF3F-4E36-8BCA-F7BFF6A9AA17}" type="pres">
      <dgm:prSet presAssocID="{FA72EDF5-5427-4939-A5C3-E5B037A30205}" presName="compNode" presStyleCnt="0"/>
      <dgm:spPr/>
    </dgm:pt>
    <dgm:pt modelId="{71F4F376-A057-4E49-B969-38433A50CFBC}" type="pres">
      <dgm:prSet presAssocID="{FA72EDF5-5427-4939-A5C3-E5B037A30205}" presName="bgRect" presStyleLbl="bgShp" presStyleIdx="1" presStyleCnt="6"/>
      <dgm:spPr/>
    </dgm:pt>
    <dgm:pt modelId="{5F2A599A-7479-4F69-AEFD-0AF62EA82459}" type="pres">
      <dgm:prSet presAssocID="{FA72EDF5-5427-4939-A5C3-E5B037A3020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6B3A3785-7DE7-4548-B43F-9B1697C8F189}" type="pres">
      <dgm:prSet presAssocID="{FA72EDF5-5427-4939-A5C3-E5B037A30205}" presName="spaceRect" presStyleCnt="0"/>
      <dgm:spPr/>
    </dgm:pt>
    <dgm:pt modelId="{45A05B7D-E04E-40FA-B83C-D03924C36D6A}" type="pres">
      <dgm:prSet presAssocID="{FA72EDF5-5427-4939-A5C3-E5B037A30205}" presName="parTx" presStyleLbl="revTx" presStyleIdx="1" presStyleCnt="6">
        <dgm:presLayoutVars>
          <dgm:chMax val="0"/>
          <dgm:chPref val="0"/>
        </dgm:presLayoutVars>
      </dgm:prSet>
      <dgm:spPr/>
    </dgm:pt>
    <dgm:pt modelId="{F5FA9A6A-D2EF-4D59-910E-DBF9A9E5C2CC}" type="pres">
      <dgm:prSet presAssocID="{883CE4AD-DD07-42DA-BB19-6297F85446F4}" presName="sibTrans" presStyleCnt="0"/>
      <dgm:spPr/>
    </dgm:pt>
    <dgm:pt modelId="{C243D1BA-D634-4A44-A280-AA9AFACB7073}" type="pres">
      <dgm:prSet presAssocID="{3B51BD2B-61A1-41F9-81BE-9AF25F874354}" presName="compNode" presStyleCnt="0"/>
      <dgm:spPr/>
    </dgm:pt>
    <dgm:pt modelId="{5D8FEF95-ABE9-40B9-897E-9F79B425977E}" type="pres">
      <dgm:prSet presAssocID="{3B51BD2B-61A1-41F9-81BE-9AF25F874354}" presName="bgRect" presStyleLbl="bgShp" presStyleIdx="2" presStyleCnt="6"/>
      <dgm:spPr/>
    </dgm:pt>
    <dgm:pt modelId="{9DE30555-7AD8-48E3-ADB7-BB9043D6E548}" type="pres">
      <dgm:prSet presAssocID="{3B51BD2B-61A1-41F9-81BE-9AF25F87435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F4F16582-0C09-4B4B-8DC7-313E852E316C}" type="pres">
      <dgm:prSet presAssocID="{3B51BD2B-61A1-41F9-81BE-9AF25F874354}" presName="spaceRect" presStyleCnt="0"/>
      <dgm:spPr/>
    </dgm:pt>
    <dgm:pt modelId="{44315177-A6B6-4747-BC0E-D691C9C8484D}" type="pres">
      <dgm:prSet presAssocID="{3B51BD2B-61A1-41F9-81BE-9AF25F874354}" presName="parTx" presStyleLbl="revTx" presStyleIdx="2" presStyleCnt="6">
        <dgm:presLayoutVars>
          <dgm:chMax val="0"/>
          <dgm:chPref val="0"/>
        </dgm:presLayoutVars>
      </dgm:prSet>
      <dgm:spPr/>
    </dgm:pt>
    <dgm:pt modelId="{E826F829-A8C6-4998-AA0B-78A18CF66B5D}" type="pres">
      <dgm:prSet presAssocID="{7141E07B-C675-446B-A241-878AC572DDCD}" presName="sibTrans" presStyleCnt="0"/>
      <dgm:spPr/>
    </dgm:pt>
    <dgm:pt modelId="{4C216045-285F-44DE-9E0E-71433D33968F}" type="pres">
      <dgm:prSet presAssocID="{9FB65343-94BE-46A1-9964-66FBE02E5A5F}" presName="compNode" presStyleCnt="0"/>
      <dgm:spPr/>
    </dgm:pt>
    <dgm:pt modelId="{A809A38C-9C64-4462-8D58-D5E633AD828A}" type="pres">
      <dgm:prSet presAssocID="{9FB65343-94BE-46A1-9964-66FBE02E5A5F}" presName="bgRect" presStyleLbl="bgShp" presStyleIdx="3" presStyleCnt="6"/>
      <dgm:spPr/>
    </dgm:pt>
    <dgm:pt modelId="{C4486F83-7455-4224-A916-9F4031896D73}" type="pres">
      <dgm:prSet presAssocID="{9FB65343-94BE-46A1-9964-66FBE02E5A5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84C8DDA3-4268-4783-BB64-B0EEDCA74D8F}" type="pres">
      <dgm:prSet presAssocID="{9FB65343-94BE-46A1-9964-66FBE02E5A5F}" presName="spaceRect" presStyleCnt="0"/>
      <dgm:spPr/>
    </dgm:pt>
    <dgm:pt modelId="{5FD40FC1-450F-4624-9A6B-81D0F91E31F9}" type="pres">
      <dgm:prSet presAssocID="{9FB65343-94BE-46A1-9964-66FBE02E5A5F}" presName="parTx" presStyleLbl="revTx" presStyleIdx="3" presStyleCnt="6">
        <dgm:presLayoutVars>
          <dgm:chMax val="0"/>
          <dgm:chPref val="0"/>
        </dgm:presLayoutVars>
      </dgm:prSet>
      <dgm:spPr/>
    </dgm:pt>
    <dgm:pt modelId="{4BEB8C04-82F7-467A-9E03-97E94D247D2E}" type="pres">
      <dgm:prSet presAssocID="{E28EA388-1E17-473D-90C8-1636608CCCEF}" presName="sibTrans" presStyleCnt="0"/>
      <dgm:spPr/>
    </dgm:pt>
    <dgm:pt modelId="{0523BD01-1EA7-433B-86E0-ACCA64FE55DE}" type="pres">
      <dgm:prSet presAssocID="{6C9D8244-604B-480B-BB9F-6B29F757666F}" presName="compNode" presStyleCnt="0"/>
      <dgm:spPr/>
    </dgm:pt>
    <dgm:pt modelId="{77075150-7350-4B39-9F53-967CEC5E4BB3}" type="pres">
      <dgm:prSet presAssocID="{6C9D8244-604B-480B-BB9F-6B29F757666F}" presName="bgRect" presStyleLbl="bgShp" presStyleIdx="4" presStyleCnt="6"/>
      <dgm:spPr/>
    </dgm:pt>
    <dgm:pt modelId="{5C400B8E-1FDE-4A02-8A3F-BD80C32A5411}" type="pres">
      <dgm:prSet presAssocID="{6C9D8244-604B-480B-BB9F-6B29F757666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E5F190F2-30D1-4719-AF0D-782804C941A8}" type="pres">
      <dgm:prSet presAssocID="{6C9D8244-604B-480B-BB9F-6B29F757666F}" presName="spaceRect" presStyleCnt="0"/>
      <dgm:spPr/>
    </dgm:pt>
    <dgm:pt modelId="{7D834AB2-0665-4692-A574-BAEC61F40209}" type="pres">
      <dgm:prSet presAssocID="{6C9D8244-604B-480B-BB9F-6B29F757666F}" presName="parTx" presStyleLbl="revTx" presStyleIdx="4" presStyleCnt="6">
        <dgm:presLayoutVars>
          <dgm:chMax val="0"/>
          <dgm:chPref val="0"/>
        </dgm:presLayoutVars>
      </dgm:prSet>
      <dgm:spPr/>
    </dgm:pt>
    <dgm:pt modelId="{B3A530EC-0344-4525-9E42-666692FF29BB}" type="pres">
      <dgm:prSet presAssocID="{212B2026-67D3-4A4F-AB5F-C3EE51D36E92}" presName="sibTrans" presStyleCnt="0"/>
      <dgm:spPr/>
    </dgm:pt>
    <dgm:pt modelId="{80E51AE8-4CD4-46B2-8698-DCE15EEFB5B7}" type="pres">
      <dgm:prSet presAssocID="{351E42AC-740E-43EB-9F38-CEF79C482D11}" presName="compNode" presStyleCnt="0"/>
      <dgm:spPr/>
    </dgm:pt>
    <dgm:pt modelId="{8040C932-E792-422E-BD51-E4FD7D967DEC}" type="pres">
      <dgm:prSet presAssocID="{351E42AC-740E-43EB-9F38-CEF79C482D11}" presName="bgRect" presStyleLbl="bgShp" presStyleIdx="5" presStyleCnt="6"/>
      <dgm:spPr/>
    </dgm:pt>
    <dgm:pt modelId="{C9AC1EF0-F495-4242-AD7E-9357CFCFCBEE}" type="pres">
      <dgm:prSet presAssocID="{351E42AC-740E-43EB-9F38-CEF79C482D1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ierarchy"/>
        </a:ext>
      </dgm:extLst>
    </dgm:pt>
    <dgm:pt modelId="{F4215469-8A19-4E6A-BE2A-1EA9C71B49F7}" type="pres">
      <dgm:prSet presAssocID="{351E42AC-740E-43EB-9F38-CEF79C482D11}" presName="spaceRect" presStyleCnt="0"/>
      <dgm:spPr/>
    </dgm:pt>
    <dgm:pt modelId="{2A12141D-8C3A-4D37-B00D-5D99E2705084}" type="pres">
      <dgm:prSet presAssocID="{351E42AC-740E-43EB-9F38-CEF79C482D11}" presName="parTx" presStyleLbl="revTx" presStyleIdx="5" presStyleCnt="6">
        <dgm:presLayoutVars>
          <dgm:chMax val="0"/>
          <dgm:chPref val="0"/>
        </dgm:presLayoutVars>
      </dgm:prSet>
      <dgm:spPr/>
    </dgm:pt>
  </dgm:ptLst>
  <dgm:cxnLst>
    <dgm:cxn modelId="{F6EA7C29-01B9-4965-A955-86A8873F915D}" type="presOf" srcId="{6C9D8244-604B-480B-BB9F-6B29F757666F}" destId="{7D834AB2-0665-4692-A574-BAEC61F40209}" srcOrd="0" destOrd="0" presId="urn:microsoft.com/office/officeart/2018/2/layout/IconVerticalSolidList"/>
    <dgm:cxn modelId="{C781752F-08F9-49D5-AB68-586C378BE7C7}" srcId="{4911BDA2-4F4A-4615-A41B-4A4827259FDC}" destId="{3B51BD2B-61A1-41F9-81BE-9AF25F874354}" srcOrd="2" destOrd="0" parTransId="{B205E80A-A70C-44BF-BD6C-8B85EE7A21A3}" sibTransId="{7141E07B-C675-446B-A241-878AC572DDCD}"/>
    <dgm:cxn modelId="{0F19C737-4E03-40AB-A81B-660899D37062}" type="presOf" srcId="{3B51BD2B-61A1-41F9-81BE-9AF25F874354}" destId="{44315177-A6B6-4747-BC0E-D691C9C8484D}" srcOrd="0" destOrd="0" presId="urn:microsoft.com/office/officeart/2018/2/layout/IconVerticalSolidList"/>
    <dgm:cxn modelId="{63AC1B62-963E-475B-A6DC-807B35DC78BA}" type="presOf" srcId="{FA72EDF5-5427-4939-A5C3-E5B037A30205}" destId="{45A05B7D-E04E-40FA-B83C-D03924C36D6A}" srcOrd="0" destOrd="0" presId="urn:microsoft.com/office/officeart/2018/2/layout/IconVerticalSolidList"/>
    <dgm:cxn modelId="{7938B36B-34BE-442F-816C-36647C877CEA}" srcId="{4911BDA2-4F4A-4615-A41B-4A4827259FDC}" destId="{D47B9AF3-F665-4BEA-95D1-4020B5ED747E}" srcOrd="0" destOrd="0" parTransId="{EFB1FFFF-893A-4AB6-B9A3-EC6457912B1C}" sibTransId="{00871D18-CD75-418C-B4B8-C40F8246E333}"/>
    <dgm:cxn modelId="{87505B4E-9C1D-44AF-983E-3FB747D0934E}" type="presOf" srcId="{4911BDA2-4F4A-4615-A41B-4A4827259FDC}" destId="{0C664CF8-0F2A-49C8-92DF-1466BB2858B7}" srcOrd="0" destOrd="0" presId="urn:microsoft.com/office/officeart/2018/2/layout/IconVerticalSolidList"/>
    <dgm:cxn modelId="{A512BA79-63DC-4CA7-A2DA-F9B3CDB7049A}" type="presOf" srcId="{351E42AC-740E-43EB-9F38-CEF79C482D11}" destId="{2A12141D-8C3A-4D37-B00D-5D99E2705084}" srcOrd="0" destOrd="0" presId="urn:microsoft.com/office/officeart/2018/2/layout/IconVerticalSolidList"/>
    <dgm:cxn modelId="{A5D8CE89-1D1C-4107-AC9B-C8D7235EF5A3}" srcId="{4911BDA2-4F4A-4615-A41B-4A4827259FDC}" destId="{9FB65343-94BE-46A1-9964-66FBE02E5A5F}" srcOrd="3" destOrd="0" parTransId="{2FFD3546-B3BB-4F01-9327-031E7838521F}" sibTransId="{E28EA388-1E17-473D-90C8-1636608CCCEF}"/>
    <dgm:cxn modelId="{ED62608D-56BC-4AF2-9C2F-A475640E8726}" srcId="{4911BDA2-4F4A-4615-A41B-4A4827259FDC}" destId="{FA72EDF5-5427-4939-A5C3-E5B037A30205}" srcOrd="1" destOrd="0" parTransId="{EBCD8AD4-B9F4-4E54-8AD1-5776588AA3F5}" sibTransId="{883CE4AD-DD07-42DA-BB19-6297F85446F4}"/>
    <dgm:cxn modelId="{2E083E96-9614-4AB7-B607-01C5EEF75109}" srcId="{4911BDA2-4F4A-4615-A41B-4A4827259FDC}" destId="{6C9D8244-604B-480B-BB9F-6B29F757666F}" srcOrd="4" destOrd="0" parTransId="{67610693-A1EF-48C1-9F4C-6062BDF7DF42}" sibTransId="{212B2026-67D3-4A4F-AB5F-C3EE51D36E92}"/>
    <dgm:cxn modelId="{E8EF18B5-790B-4769-87CA-18085CE183DB}" type="presOf" srcId="{D47B9AF3-F665-4BEA-95D1-4020B5ED747E}" destId="{607A7990-CE56-4E6C-9E1C-4D3950E17FDD}" srcOrd="0" destOrd="0" presId="urn:microsoft.com/office/officeart/2018/2/layout/IconVerticalSolidList"/>
    <dgm:cxn modelId="{5B54ACD7-CDDD-4039-BCF7-AEB73D9A7DDB}" srcId="{4911BDA2-4F4A-4615-A41B-4A4827259FDC}" destId="{351E42AC-740E-43EB-9F38-CEF79C482D11}" srcOrd="5" destOrd="0" parTransId="{D71BE79D-CA71-4A0C-952C-39933A0F04AA}" sibTransId="{E1BFC2CE-8C5B-4D50-9991-43C2B9A88286}"/>
    <dgm:cxn modelId="{D5CC7AD9-B40B-484B-A9EA-089DE0E5B768}" type="presOf" srcId="{9FB65343-94BE-46A1-9964-66FBE02E5A5F}" destId="{5FD40FC1-450F-4624-9A6B-81D0F91E31F9}" srcOrd="0" destOrd="0" presId="urn:microsoft.com/office/officeart/2018/2/layout/IconVerticalSolidList"/>
    <dgm:cxn modelId="{0BFCA2E9-0E31-4F52-8F58-ABB3C98F55ED}" type="presParOf" srcId="{0C664CF8-0F2A-49C8-92DF-1466BB2858B7}" destId="{0AC82C23-4E70-4A74-B905-F55A330B9BD1}" srcOrd="0" destOrd="0" presId="urn:microsoft.com/office/officeart/2018/2/layout/IconVerticalSolidList"/>
    <dgm:cxn modelId="{294CF4E2-8C53-4986-8E22-9EE882CEE28E}" type="presParOf" srcId="{0AC82C23-4E70-4A74-B905-F55A330B9BD1}" destId="{496E829C-224A-479E-A729-604D9F2A8AB4}" srcOrd="0" destOrd="0" presId="urn:microsoft.com/office/officeart/2018/2/layout/IconVerticalSolidList"/>
    <dgm:cxn modelId="{F744BF76-509B-4537-BBDB-75604037D5F0}" type="presParOf" srcId="{0AC82C23-4E70-4A74-B905-F55A330B9BD1}" destId="{4D1F5ABA-570D-40C5-84A4-E3EF3568D83C}" srcOrd="1" destOrd="0" presId="urn:microsoft.com/office/officeart/2018/2/layout/IconVerticalSolidList"/>
    <dgm:cxn modelId="{D54058ED-D889-4DC3-8960-6C67D38AD910}" type="presParOf" srcId="{0AC82C23-4E70-4A74-B905-F55A330B9BD1}" destId="{E90A4E13-E95E-4E82-A98C-F9B6837CCB1A}" srcOrd="2" destOrd="0" presId="urn:microsoft.com/office/officeart/2018/2/layout/IconVerticalSolidList"/>
    <dgm:cxn modelId="{9B571576-685F-43F8-A9C8-1F8AD9B91E87}" type="presParOf" srcId="{0AC82C23-4E70-4A74-B905-F55A330B9BD1}" destId="{607A7990-CE56-4E6C-9E1C-4D3950E17FDD}" srcOrd="3" destOrd="0" presId="urn:microsoft.com/office/officeart/2018/2/layout/IconVerticalSolidList"/>
    <dgm:cxn modelId="{7B174480-3F56-4220-9277-F52AA9349B6F}" type="presParOf" srcId="{0C664CF8-0F2A-49C8-92DF-1466BB2858B7}" destId="{A7409BF9-2CCA-4418-8F4D-897861ABA3CA}" srcOrd="1" destOrd="0" presId="urn:microsoft.com/office/officeart/2018/2/layout/IconVerticalSolidList"/>
    <dgm:cxn modelId="{54944BDD-59D0-4C80-9755-EC2DBA5183F4}" type="presParOf" srcId="{0C664CF8-0F2A-49C8-92DF-1466BB2858B7}" destId="{BD816754-BF3F-4E36-8BCA-F7BFF6A9AA17}" srcOrd="2" destOrd="0" presId="urn:microsoft.com/office/officeart/2018/2/layout/IconVerticalSolidList"/>
    <dgm:cxn modelId="{C66232FF-8465-4125-AFD4-EF75CBE563D6}" type="presParOf" srcId="{BD816754-BF3F-4E36-8BCA-F7BFF6A9AA17}" destId="{71F4F376-A057-4E49-B969-38433A50CFBC}" srcOrd="0" destOrd="0" presId="urn:microsoft.com/office/officeart/2018/2/layout/IconVerticalSolidList"/>
    <dgm:cxn modelId="{64F4B53D-078A-4D4A-BAE7-55C8ED0EA5E7}" type="presParOf" srcId="{BD816754-BF3F-4E36-8BCA-F7BFF6A9AA17}" destId="{5F2A599A-7479-4F69-AEFD-0AF62EA82459}" srcOrd="1" destOrd="0" presId="urn:microsoft.com/office/officeart/2018/2/layout/IconVerticalSolidList"/>
    <dgm:cxn modelId="{1A50411C-AAAE-461C-984F-5CD4C138315B}" type="presParOf" srcId="{BD816754-BF3F-4E36-8BCA-F7BFF6A9AA17}" destId="{6B3A3785-7DE7-4548-B43F-9B1697C8F189}" srcOrd="2" destOrd="0" presId="urn:microsoft.com/office/officeart/2018/2/layout/IconVerticalSolidList"/>
    <dgm:cxn modelId="{0C97D056-9B21-4DF5-A542-D5BD988E177E}" type="presParOf" srcId="{BD816754-BF3F-4E36-8BCA-F7BFF6A9AA17}" destId="{45A05B7D-E04E-40FA-B83C-D03924C36D6A}" srcOrd="3" destOrd="0" presId="urn:microsoft.com/office/officeart/2018/2/layout/IconVerticalSolidList"/>
    <dgm:cxn modelId="{E210FEE0-510C-4A2C-B95B-BAB5EA42E998}" type="presParOf" srcId="{0C664CF8-0F2A-49C8-92DF-1466BB2858B7}" destId="{F5FA9A6A-D2EF-4D59-910E-DBF9A9E5C2CC}" srcOrd="3" destOrd="0" presId="urn:microsoft.com/office/officeart/2018/2/layout/IconVerticalSolidList"/>
    <dgm:cxn modelId="{68287688-CA20-43AC-98A2-6B00E9294366}" type="presParOf" srcId="{0C664CF8-0F2A-49C8-92DF-1466BB2858B7}" destId="{C243D1BA-D634-4A44-A280-AA9AFACB7073}" srcOrd="4" destOrd="0" presId="urn:microsoft.com/office/officeart/2018/2/layout/IconVerticalSolidList"/>
    <dgm:cxn modelId="{C8FD5BDE-8EA4-4668-88A8-33176DBE5C47}" type="presParOf" srcId="{C243D1BA-D634-4A44-A280-AA9AFACB7073}" destId="{5D8FEF95-ABE9-40B9-897E-9F79B425977E}" srcOrd="0" destOrd="0" presId="urn:microsoft.com/office/officeart/2018/2/layout/IconVerticalSolidList"/>
    <dgm:cxn modelId="{8D79B497-E75E-46DA-B21E-08E131232DEF}" type="presParOf" srcId="{C243D1BA-D634-4A44-A280-AA9AFACB7073}" destId="{9DE30555-7AD8-48E3-ADB7-BB9043D6E548}" srcOrd="1" destOrd="0" presId="urn:microsoft.com/office/officeart/2018/2/layout/IconVerticalSolidList"/>
    <dgm:cxn modelId="{46849061-5BFE-4BA4-8058-AD6BA59BCF07}" type="presParOf" srcId="{C243D1BA-D634-4A44-A280-AA9AFACB7073}" destId="{F4F16582-0C09-4B4B-8DC7-313E852E316C}" srcOrd="2" destOrd="0" presId="urn:microsoft.com/office/officeart/2018/2/layout/IconVerticalSolidList"/>
    <dgm:cxn modelId="{F1C50D82-4E3F-442A-AF0B-B2C20E7D01F0}" type="presParOf" srcId="{C243D1BA-D634-4A44-A280-AA9AFACB7073}" destId="{44315177-A6B6-4747-BC0E-D691C9C8484D}" srcOrd="3" destOrd="0" presId="urn:microsoft.com/office/officeart/2018/2/layout/IconVerticalSolidList"/>
    <dgm:cxn modelId="{428144D7-0EBD-4383-A7BF-7100253E41EF}" type="presParOf" srcId="{0C664CF8-0F2A-49C8-92DF-1466BB2858B7}" destId="{E826F829-A8C6-4998-AA0B-78A18CF66B5D}" srcOrd="5" destOrd="0" presId="urn:microsoft.com/office/officeart/2018/2/layout/IconVerticalSolidList"/>
    <dgm:cxn modelId="{5AEA32F1-42AC-4ED6-8851-AC680B6076A9}" type="presParOf" srcId="{0C664CF8-0F2A-49C8-92DF-1466BB2858B7}" destId="{4C216045-285F-44DE-9E0E-71433D33968F}" srcOrd="6" destOrd="0" presId="urn:microsoft.com/office/officeart/2018/2/layout/IconVerticalSolidList"/>
    <dgm:cxn modelId="{4239EE71-7673-4237-BFF9-532E753F4858}" type="presParOf" srcId="{4C216045-285F-44DE-9E0E-71433D33968F}" destId="{A809A38C-9C64-4462-8D58-D5E633AD828A}" srcOrd="0" destOrd="0" presId="urn:microsoft.com/office/officeart/2018/2/layout/IconVerticalSolidList"/>
    <dgm:cxn modelId="{58CAA897-0464-4944-988B-58F84FE0726A}" type="presParOf" srcId="{4C216045-285F-44DE-9E0E-71433D33968F}" destId="{C4486F83-7455-4224-A916-9F4031896D73}" srcOrd="1" destOrd="0" presId="urn:microsoft.com/office/officeart/2018/2/layout/IconVerticalSolidList"/>
    <dgm:cxn modelId="{BBED1346-A970-41D9-9FA9-2173FFB9F206}" type="presParOf" srcId="{4C216045-285F-44DE-9E0E-71433D33968F}" destId="{84C8DDA3-4268-4783-BB64-B0EEDCA74D8F}" srcOrd="2" destOrd="0" presId="urn:microsoft.com/office/officeart/2018/2/layout/IconVerticalSolidList"/>
    <dgm:cxn modelId="{37769167-56F5-4A4D-AE50-C41666E669E7}" type="presParOf" srcId="{4C216045-285F-44DE-9E0E-71433D33968F}" destId="{5FD40FC1-450F-4624-9A6B-81D0F91E31F9}" srcOrd="3" destOrd="0" presId="urn:microsoft.com/office/officeart/2018/2/layout/IconVerticalSolidList"/>
    <dgm:cxn modelId="{36DF86DF-7B58-47C2-979E-A0BE8594DB96}" type="presParOf" srcId="{0C664CF8-0F2A-49C8-92DF-1466BB2858B7}" destId="{4BEB8C04-82F7-467A-9E03-97E94D247D2E}" srcOrd="7" destOrd="0" presId="urn:microsoft.com/office/officeart/2018/2/layout/IconVerticalSolidList"/>
    <dgm:cxn modelId="{65F32206-98B9-44FB-A00C-EC3DDD0DC4CB}" type="presParOf" srcId="{0C664CF8-0F2A-49C8-92DF-1466BB2858B7}" destId="{0523BD01-1EA7-433B-86E0-ACCA64FE55DE}" srcOrd="8" destOrd="0" presId="urn:microsoft.com/office/officeart/2018/2/layout/IconVerticalSolidList"/>
    <dgm:cxn modelId="{2A29C1CD-DF38-45A7-9078-174B0354DCB1}" type="presParOf" srcId="{0523BD01-1EA7-433B-86E0-ACCA64FE55DE}" destId="{77075150-7350-4B39-9F53-967CEC5E4BB3}" srcOrd="0" destOrd="0" presId="urn:microsoft.com/office/officeart/2018/2/layout/IconVerticalSolidList"/>
    <dgm:cxn modelId="{4F39418C-1FE0-4377-8BEB-10CB1C196D07}" type="presParOf" srcId="{0523BD01-1EA7-433B-86E0-ACCA64FE55DE}" destId="{5C400B8E-1FDE-4A02-8A3F-BD80C32A5411}" srcOrd="1" destOrd="0" presId="urn:microsoft.com/office/officeart/2018/2/layout/IconVerticalSolidList"/>
    <dgm:cxn modelId="{F48CEB31-1575-456A-A0E3-3968A0C140C4}" type="presParOf" srcId="{0523BD01-1EA7-433B-86E0-ACCA64FE55DE}" destId="{E5F190F2-30D1-4719-AF0D-782804C941A8}" srcOrd="2" destOrd="0" presId="urn:microsoft.com/office/officeart/2018/2/layout/IconVerticalSolidList"/>
    <dgm:cxn modelId="{A3EE9202-E811-4766-AF59-2E1D36AA7377}" type="presParOf" srcId="{0523BD01-1EA7-433B-86E0-ACCA64FE55DE}" destId="{7D834AB2-0665-4692-A574-BAEC61F40209}" srcOrd="3" destOrd="0" presId="urn:microsoft.com/office/officeart/2018/2/layout/IconVerticalSolidList"/>
    <dgm:cxn modelId="{94BBCDDF-F660-4BE6-8485-04923BE11B81}" type="presParOf" srcId="{0C664CF8-0F2A-49C8-92DF-1466BB2858B7}" destId="{B3A530EC-0344-4525-9E42-666692FF29BB}" srcOrd="9" destOrd="0" presId="urn:microsoft.com/office/officeart/2018/2/layout/IconVerticalSolidList"/>
    <dgm:cxn modelId="{FDFDC129-7256-4423-A900-430D1D137C31}" type="presParOf" srcId="{0C664CF8-0F2A-49C8-92DF-1466BB2858B7}" destId="{80E51AE8-4CD4-46B2-8698-DCE15EEFB5B7}" srcOrd="10" destOrd="0" presId="urn:microsoft.com/office/officeart/2018/2/layout/IconVerticalSolidList"/>
    <dgm:cxn modelId="{68E513E6-06ED-449F-B823-43CB5699FFBC}" type="presParOf" srcId="{80E51AE8-4CD4-46B2-8698-DCE15EEFB5B7}" destId="{8040C932-E792-422E-BD51-E4FD7D967DEC}" srcOrd="0" destOrd="0" presId="urn:microsoft.com/office/officeart/2018/2/layout/IconVerticalSolidList"/>
    <dgm:cxn modelId="{8AF7AFDF-A139-43D0-BB38-0C84A4901B91}" type="presParOf" srcId="{80E51AE8-4CD4-46B2-8698-DCE15EEFB5B7}" destId="{C9AC1EF0-F495-4242-AD7E-9357CFCFCBEE}" srcOrd="1" destOrd="0" presId="urn:microsoft.com/office/officeart/2018/2/layout/IconVerticalSolidList"/>
    <dgm:cxn modelId="{1E149B02-13BE-4EB9-8757-B2AE76989518}" type="presParOf" srcId="{80E51AE8-4CD4-46B2-8698-DCE15EEFB5B7}" destId="{F4215469-8A19-4E6A-BE2A-1EA9C71B49F7}" srcOrd="2" destOrd="0" presId="urn:microsoft.com/office/officeart/2018/2/layout/IconVerticalSolidList"/>
    <dgm:cxn modelId="{ECD06A9C-6D3C-4AC2-84DB-03197EBE1964}" type="presParOf" srcId="{80E51AE8-4CD4-46B2-8698-DCE15EEFB5B7}" destId="{2A12141D-8C3A-4D37-B00D-5D99E27050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E829C-224A-479E-A729-604D9F2A8AB4}">
      <dsp:nvSpPr>
        <dsp:cNvPr id="0" name=""/>
        <dsp:cNvSpPr/>
      </dsp:nvSpPr>
      <dsp:spPr>
        <a:xfrm>
          <a:off x="0" y="1349"/>
          <a:ext cx="11311313" cy="575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F5ABA-570D-40C5-84A4-E3EF3568D83C}">
      <dsp:nvSpPr>
        <dsp:cNvPr id="0" name=""/>
        <dsp:cNvSpPr/>
      </dsp:nvSpPr>
      <dsp:spPr>
        <a:xfrm>
          <a:off x="173952" y="130735"/>
          <a:ext cx="316276" cy="3162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7A7990-CE56-4E6C-9E1C-4D3950E17FDD}">
      <dsp:nvSpPr>
        <dsp:cNvPr id="0" name=""/>
        <dsp:cNvSpPr/>
      </dsp:nvSpPr>
      <dsp:spPr>
        <a:xfrm>
          <a:off x="664180" y="1349"/>
          <a:ext cx="10647132" cy="5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59" tIns="60859" rIns="60859" bIns="60859" numCol="1" spcCol="1270" anchor="ctr" anchorCtr="0">
          <a:noAutofit/>
        </a:bodyPr>
        <a:lstStyle/>
        <a:p>
          <a:pPr marL="0" lvl="0" indent="0" algn="l" defTabSz="1066800">
            <a:lnSpc>
              <a:spcPct val="90000"/>
            </a:lnSpc>
            <a:spcBef>
              <a:spcPct val="0"/>
            </a:spcBef>
            <a:spcAft>
              <a:spcPct val="35000"/>
            </a:spcAft>
            <a:buNone/>
          </a:pPr>
          <a:r>
            <a:rPr lang="en-US" sz="2400" kern="1200" dirty="0"/>
            <a:t>Focus on customer </a:t>
          </a:r>
        </a:p>
      </dsp:txBody>
      <dsp:txXfrm>
        <a:off x="664180" y="1349"/>
        <a:ext cx="10647132" cy="575048"/>
      </dsp:txXfrm>
    </dsp:sp>
    <dsp:sp modelId="{71F4F376-A057-4E49-B969-38433A50CFBC}">
      <dsp:nvSpPr>
        <dsp:cNvPr id="0" name=""/>
        <dsp:cNvSpPr/>
      </dsp:nvSpPr>
      <dsp:spPr>
        <a:xfrm>
          <a:off x="0" y="720159"/>
          <a:ext cx="11311313" cy="575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A599A-7479-4F69-AEFD-0AF62EA82459}">
      <dsp:nvSpPr>
        <dsp:cNvPr id="0" name=""/>
        <dsp:cNvSpPr/>
      </dsp:nvSpPr>
      <dsp:spPr>
        <a:xfrm>
          <a:off x="173952" y="849545"/>
          <a:ext cx="316276" cy="3162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A05B7D-E04E-40FA-B83C-D03924C36D6A}">
      <dsp:nvSpPr>
        <dsp:cNvPr id="0" name=""/>
        <dsp:cNvSpPr/>
      </dsp:nvSpPr>
      <dsp:spPr>
        <a:xfrm>
          <a:off x="664180" y="720159"/>
          <a:ext cx="10647132" cy="5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59" tIns="60859" rIns="60859" bIns="60859" numCol="1" spcCol="1270" anchor="ctr" anchorCtr="0">
          <a:noAutofit/>
        </a:bodyPr>
        <a:lstStyle/>
        <a:p>
          <a:pPr marL="0" lvl="0" indent="0" algn="l" defTabSz="1066800">
            <a:lnSpc>
              <a:spcPct val="90000"/>
            </a:lnSpc>
            <a:spcBef>
              <a:spcPct val="0"/>
            </a:spcBef>
            <a:spcAft>
              <a:spcPct val="35000"/>
            </a:spcAft>
            <a:buNone/>
          </a:pPr>
          <a:r>
            <a:rPr lang="en-US" sz="2400" kern="1200"/>
            <a:t>Technology as enabler</a:t>
          </a:r>
        </a:p>
      </dsp:txBody>
      <dsp:txXfrm>
        <a:off x="664180" y="720159"/>
        <a:ext cx="10647132" cy="575048"/>
      </dsp:txXfrm>
    </dsp:sp>
    <dsp:sp modelId="{5D8FEF95-ABE9-40B9-897E-9F79B425977E}">
      <dsp:nvSpPr>
        <dsp:cNvPr id="0" name=""/>
        <dsp:cNvSpPr/>
      </dsp:nvSpPr>
      <dsp:spPr>
        <a:xfrm>
          <a:off x="0" y="1438970"/>
          <a:ext cx="11311313" cy="575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E30555-7AD8-48E3-ADB7-BB9043D6E548}">
      <dsp:nvSpPr>
        <dsp:cNvPr id="0" name=""/>
        <dsp:cNvSpPr/>
      </dsp:nvSpPr>
      <dsp:spPr>
        <a:xfrm>
          <a:off x="173952" y="1568356"/>
          <a:ext cx="316276" cy="3162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15177-A6B6-4747-BC0E-D691C9C8484D}">
      <dsp:nvSpPr>
        <dsp:cNvPr id="0" name=""/>
        <dsp:cNvSpPr/>
      </dsp:nvSpPr>
      <dsp:spPr>
        <a:xfrm>
          <a:off x="664180" y="1438970"/>
          <a:ext cx="10647132" cy="5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59" tIns="60859" rIns="60859" bIns="60859" numCol="1" spcCol="1270" anchor="ctr" anchorCtr="0">
          <a:noAutofit/>
        </a:bodyPr>
        <a:lstStyle/>
        <a:p>
          <a:pPr marL="0" lvl="0" indent="0" algn="l" defTabSz="1066800">
            <a:lnSpc>
              <a:spcPct val="90000"/>
            </a:lnSpc>
            <a:spcBef>
              <a:spcPct val="0"/>
            </a:spcBef>
            <a:spcAft>
              <a:spcPct val="35000"/>
            </a:spcAft>
            <a:buNone/>
          </a:pPr>
          <a:r>
            <a:rPr lang="en-US" sz="2400" kern="1200" dirty="0"/>
            <a:t>Critical role of partnerships – to leverage us and to challenge us</a:t>
          </a:r>
        </a:p>
      </dsp:txBody>
      <dsp:txXfrm>
        <a:off x="664180" y="1438970"/>
        <a:ext cx="10647132" cy="575048"/>
      </dsp:txXfrm>
    </dsp:sp>
    <dsp:sp modelId="{A809A38C-9C64-4462-8D58-D5E633AD828A}">
      <dsp:nvSpPr>
        <dsp:cNvPr id="0" name=""/>
        <dsp:cNvSpPr/>
      </dsp:nvSpPr>
      <dsp:spPr>
        <a:xfrm>
          <a:off x="0" y="2157780"/>
          <a:ext cx="11311313" cy="575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86F83-7455-4224-A916-9F4031896D73}">
      <dsp:nvSpPr>
        <dsp:cNvPr id="0" name=""/>
        <dsp:cNvSpPr/>
      </dsp:nvSpPr>
      <dsp:spPr>
        <a:xfrm>
          <a:off x="173952" y="2287166"/>
          <a:ext cx="316276" cy="3162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D40FC1-450F-4624-9A6B-81D0F91E31F9}">
      <dsp:nvSpPr>
        <dsp:cNvPr id="0" name=""/>
        <dsp:cNvSpPr/>
      </dsp:nvSpPr>
      <dsp:spPr>
        <a:xfrm>
          <a:off x="664180" y="2157780"/>
          <a:ext cx="10647132" cy="5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59" tIns="60859" rIns="60859" bIns="60859" numCol="1" spcCol="1270" anchor="ctr" anchorCtr="0">
          <a:noAutofit/>
        </a:bodyPr>
        <a:lstStyle/>
        <a:p>
          <a:pPr marL="0" lvl="0" indent="0" algn="l" defTabSz="1066800">
            <a:lnSpc>
              <a:spcPct val="90000"/>
            </a:lnSpc>
            <a:spcBef>
              <a:spcPct val="0"/>
            </a:spcBef>
            <a:spcAft>
              <a:spcPct val="35000"/>
            </a:spcAft>
            <a:buNone/>
          </a:pPr>
          <a:r>
            <a:rPr lang="en-US" sz="2400" kern="1200"/>
            <a:t>Big and small solutions</a:t>
          </a:r>
        </a:p>
      </dsp:txBody>
      <dsp:txXfrm>
        <a:off x="664180" y="2157780"/>
        <a:ext cx="10647132" cy="575048"/>
      </dsp:txXfrm>
    </dsp:sp>
    <dsp:sp modelId="{77075150-7350-4B39-9F53-967CEC5E4BB3}">
      <dsp:nvSpPr>
        <dsp:cNvPr id="0" name=""/>
        <dsp:cNvSpPr/>
      </dsp:nvSpPr>
      <dsp:spPr>
        <a:xfrm>
          <a:off x="0" y="2876590"/>
          <a:ext cx="11311313" cy="575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00B8E-1FDE-4A02-8A3F-BD80C32A5411}">
      <dsp:nvSpPr>
        <dsp:cNvPr id="0" name=""/>
        <dsp:cNvSpPr/>
      </dsp:nvSpPr>
      <dsp:spPr>
        <a:xfrm>
          <a:off x="173952" y="3005976"/>
          <a:ext cx="316276" cy="3162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834AB2-0665-4692-A574-BAEC61F40209}">
      <dsp:nvSpPr>
        <dsp:cNvPr id="0" name=""/>
        <dsp:cNvSpPr/>
      </dsp:nvSpPr>
      <dsp:spPr>
        <a:xfrm>
          <a:off x="664180" y="2876590"/>
          <a:ext cx="10647132" cy="5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59" tIns="60859" rIns="60859" bIns="60859" numCol="1" spcCol="1270" anchor="ctr" anchorCtr="0">
          <a:noAutofit/>
        </a:bodyPr>
        <a:lstStyle/>
        <a:p>
          <a:pPr marL="0" lvl="0" indent="0" algn="l" defTabSz="1066800">
            <a:lnSpc>
              <a:spcPct val="90000"/>
            </a:lnSpc>
            <a:spcBef>
              <a:spcPct val="0"/>
            </a:spcBef>
            <a:spcAft>
              <a:spcPct val="35000"/>
            </a:spcAft>
            <a:buNone/>
          </a:pPr>
          <a:r>
            <a:rPr lang="en-US" sz="2400" kern="1200"/>
            <a:t>No one size fits all approach; individual and collective actions</a:t>
          </a:r>
        </a:p>
      </dsp:txBody>
      <dsp:txXfrm>
        <a:off x="664180" y="2876590"/>
        <a:ext cx="10647132" cy="575048"/>
      </dsp:txXfrm>
    </dsp:sp>
    <dsp:sp modelId="{8040C932-E792-422E-BD51-E4FD7D967DEC}">
      <dsp:nvSpPr>
        <dsp:cNvPr id="0" name=""/>
        <dsp:cNvSpPr/>
      </dsp:nvSpPr>
      <dsp:spPr>
        <a:xfrm>
          <a:off x="0" y="3595401"/>
          <a:ext cx="11311313" cy="57504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C1EF0-F495-4242-AD7E-9357CFCFCBEE}">
      <dsp:nvSpPr>
        <dsp:cNvPr id="0" name=""/>
        <dsp:cNvSpPr/>
      </dsp:nvSpPr>
      <dsp:spPr>
        <a:xfrm>
          <a:off x="173952" y="3724787"/>
          <a:ext cx="316276" cy="3162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12141D-8C3A-4D37-B00D-5D99E2705084}">
      <dsp:nvSpPr>
        <dsp:cNvPr id="0" name=""/>
        <dsp:cNvSpPr/>
      </dsp:nvSpPr>
      <dsp:spPr>
        <a:xfrm>
          <a:off x="664180" y="3595401"/>
          <a:ext cx="10647132" cy="575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859" tIns="60859" rIns="60859" bIns="60859" numCol="1" spcCol="1270" anchor="ctr" anchorCtr="0">
          <a:noAutofit/>
        </a:bodyPr>
        <a:lstStyle/>
        <a:p>
          <a:pPr marL="0" lvl="0" indent="0" algn="l" defTabSz="1066800">
            <a:lnSpc>
              <a:spcPct val="90000"/>
            </a:lnSpc>
            <a:spcBef>
              <a:spcPct val="0"/>
            </a:spcBef>
            <a:spcAft>
              <a:spcPct val="35000"/>
            </a:spcAft>
            <a:buNone/>
          </a:pPr>
          <a:r>
            <a:rPr lang="en-US" sz="2400" kern="1200"/>
            <a:t>Need for internal change:  workforce, governance, data, process </a:t>
          </a:r>
        </a:p>
      </dsp:txBody>
      <dsp:txXfrm>
        <a:off x="664180" y="3595401"/>
        <a:ext cx="10647132" cy="5750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7252E57-08B4-4009-901A-3F9B789BC3D8}" type="datetimeFigureOut">
              <a:rPr lang="en-US" smtClean="0"/>
              <a:t>4/24/2024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1E3C76E-E7AB-4529-839F-54DAE622688B}" type="slidenum">
              <a:rPr lang="en-US" smtClean="0"/>
              <a:t>‹#›</a:t>
            </a:fld>
            <a:endParaRPr lang="en-US" dirty="0"/>
          </a:p>
        </p:txBody>
      </p:sp>
    </p:spTree>
    <p:extLst>
      <p:ext uri="{BB962C8B-B14F-4D97-AF65-F5344CB8AC3E}">
        <p14:creationId xmlns:p14="http://schemas.microsoft.com/office/powerpoint/2010/main" val="356359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1E3C76E-E7AB-4529-839F-54DAE622688B}" type="slidenum">
              <a:rPr lang="en-US" smtClean="0"/>
              <a:t>1</a:t>
            </a:fld>
            <a:endParaRPr lang="en-US" dirty="0"/>
          </a:p>
        </p:txBody>
      </p:sp>
    </p:spTree>
    <p:extLst>
      <p:ext uri="{BB962C8B-B14F-4D97-AF65-F5344CB8AC3E}">
        <p14:creationId xmlns:p14="http://schemas.microsoft.com/office/powerpoint/2010/main" val="231417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spcAft>
                <a:spcPts val="824"/>
              </a:spcAft>
              <a:buFont typeface="Symbol" panose="05050102010706020507" pitchFamily="18" charset="2"/>
              <a:buChar char=""/>
            </a:pPr>
            <a:r>
              <a:rPr lang="en-US" sz="1900"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Emphasizes managing a </a:t>
            </a:r>
            <a:r>
              <a:rPr lang="en-US" sz="1900" b="1" dirty="0">
                <a:solidFill>
                  <a:srgbClr val="2E7D8F"/>
                </a:solidFill>
                <a:latin typeface="Segoe UI" panose="020B0502040204020203" pitchFamily="34" charset="0"/>
                <a:ea typeface="Times New Roman" panose="02020603050405020304" pitchFamily="18" charset="0"/>
                <a:cs typeface="Times New Roman" panose="02020603050405020304" pitchFamily="18" charset="0"/>
              </a:rPr>
              <a:t>comprehensive, multimodal transportation system</a:t>
            </a:r>
            <a:r>
              <a:rPr lang="en-US" sz="1900"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 that enables seamless end-to-end trips at all scales and supports community and economic development goals.</a:t>
            </a:r>
          </a:p>
          <a:p>
            <a:pPr marL="353358" indent="-353358">
              <a:spcAft>
                <a:spcPts val="824"/>
              </a:spcAft>
              <a:buFont typeface="Symbol" panose="05050102010706020507" pitchFamily="18" charset="2"/>
              <a:buChar char=""/>
            </a:pPr>
            <a:r>
              <a:rPr lang="en-US" sz="1900" dirty="0">
                <a:latin typeface="Segoe UI" panose="020B0502040204020203" pitchFamily="34" charset="0"/>
                <a:ea typeface="Times New Roman" panose="02020603050405020304" pitchFamily="18" charset="0"/>
                <a:cs typeface="Times New Roman" panose="02020603050405020304" pitchFamily="18" charset="0"/>
              </a:rPr>
              <a:t>Focuses on how transportation can enhance and sustain the communities by providing a sense of </a:t>
            </a:r>
            <a:r>
              <a:rPr lang="en-US" sz="1900" b="1" dirty="0">
                <a:solidFill>
                  <a:srgbClr val="2E7D8F"/>
                </a:solidFill>
                <a:latin typeface="Segoe UI" panose="020B0502040204020203" pitchFamily="34" charset="0"/>
                <a:ea typeface="Times New Roman" panose="02020603050405020304" pitchFamily="18" charset="0"/>
                <a:cs typeface="Times New Roman" panose="02020603050405020304" pitchFamily="18" charset="0"/>
              </a:rPr>
              <a:t>security</a:t>
            </a:r>
            <a:r>
              <a:rPr lang="en-US" sz="1900" dirty="0">
                <a:latin typeface="Segoe UI" panose="020B0502040204020203" pitchFamily="34" charset="0"/>
                <a:ea typeface="Times New Roman" panose="02020603050405020304" pitchFamily="18" charset="0"/>
                <a:cs typeface="Times New Roman" panose="02020603050405020304" pitchFamily="18" charset="0"/>
              </a:rPr>
              <a:t> and </a:t>
            </a:r>
            <a:r>
              <a:rPr lang="en-US" sz="1900" b="1" dirty="0">
                <a:solidFill>
                  <a:srgbClr val="2E7D8F"/>
                </a:solidFill>
                <a:latin typeface="Segoe UI" panose="020B0502040204020203" pitchFamily="34" charset="0"/>
                <a:ea typeface="Times New Roman" panose="02020603050405020304" pitchFamily="18" charset="0"/>
                <a:cs typeface="Times New Roman" panose="02020603050405020304" pitchFamily="18" charset="0"/>
              </a:rPr>
              <a:t>stability</a:t>
            </a:r>
            <a:r>
              <a:rPr lang="en-US" sz="1900" dirty="0">
                <a:latin typeface="Segoe UI" panose="020B0502040204020203" pitchFamily="34" charset="0"/>
                <a:ea typeface="Times New Roman" panose="02020603050405020304" pitchFamily="18" charset="0"/>
                <a:cs typeface="Times New Roman" panose="02020603050405020304" pitchFamily="18" charset="0"/>
              </a:rPr>
              <a:t>, </a:t>
            </a:r>
            <a:r>
              <a:rPr lang="en-US" sz="1900" b="1" dirty="0">
                <a:solidFill>
                  <a:srgbClr val="2E7D8F"/>
                </a:solidFill>
                <a:latin typeface="Segoe UI" panose="020B0502040204020203" pitchFamily="34" charset="0"/>
                <a:ea typeface="Times New Roman" panose="02020603050405020304" pitchFamily="18" charset="0"/>
                <a:cs typeface="Times New Roman" panose="02020603050405020304" pitchFamily="18" charset="0"/>
              </a:rPr>
              <a:t>connectivity</a:t>
            </a:r>
            <a:r>
              <a:rPr lang="en-US" sz="1900" dirty="0">
                <a:latin typeface="Segoe UI" panose="020B0502040204020203" pitchFamily="34" charset="0"/>
                <a:ea typeface="Times New Roman" panose="02020603050405020304" pitchFamily="18" charset="0"/>
                <a:cs typeface="Times New Roman" panose="02020603050405020304" pitchFamily="18" charset="0"/>
              </a:rPr>
              <a:t>, and </a:t>
            </a:r>
            <a:r>
              <a:rPr lang="en-US" sz="1900" b="1" dirty="0">
                <a:solidFill>
                  <a:srgbClr val="2E7D8F"/>
                </a:solidFill>
                <a:latin typeface="Segoe UI" panose="020B0502040204020203" pitchFamily="34" charset="0"/>
                <a:ea typeface="Times New Roman" panose="02020603050405020304" pitchFamily="18" charset="0"/>
                <a:cs typeface="Times New Roman" panose="02020603050405020304" pitchFamily="18" charset="0"/>
              </a:rPr>
              <a:t>belonging</a:t>
            </a:r>
            <a:endParaRPr lang="en-US" dirty="0"/>
          </a:p>
        </p:txBody>
      </p:sp>
      <p:sp>
        <p:nvSpPr>
          <p:cNvPr id="4" name="Slide Number Placeholder 3"/>
          <p:cNvSpPr>
            <a:spLocks noGrp="1"/>
          </p:cNvSpPr>
          <p:nvPr>
            <p:ph type="sldNum" sz="quarter" idx="5"/>
          </p:nvPr>
        </p:nvSpPr>
        <p:spPr/>
        <p:txBody>
          <a:bodyPr/>
          <a:lstStyle/>
          <a:p>
            <a:fld id="{51E3C76E-E7AB-4529-839F-54DAE622688B}" type="slidenum">
              <a:rPr lang="en-US" smtClean="0"/>
              <a:t>11</a:t>
            </a:fld>
            <a:endParaRPr lang="en-US" dirty="0"/>
          </a:p>
        </p:txBody>
      </p:sp>
    </p:spTree>
    <p:extLst>
      <p:ext uri="{BB962C8B-B14F-4D97-AF65-F5344CB8AC3E}">
        <p14:creationId xmlns:p14="http://schemas.microsoft.com/office/powerpoint/2010/main" val="2456312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7095" y="4518204"/>
            <a:ext cx="5681980" cy="3696712"/>
          </a:xfrm>
        </p:spPr>
        <p:txBody>
          <a:bodyPr/>
          <a:lstStyle/>
          <a:p>
            <a:r>
              <a:rPr lang="en-US" sz="1900"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Includes </a:t>
            </a:r>
            <a:r>
              <a:rPr lang="en-US" sz="1900" b="1" dirty="0">
                <a:solidFill>
                  <a:srgbClr val="2E7D8F"/>
                </a:solidFill>
                <a:latin typeface="Segoe UI" panose="020B0502040204020203" pitchFamily="34" charset="0"/>
                <a:ea typeface="Times New Roman" panose="02020603050405020304" pitchFamily="18" charset="0"/>
                <a:cs typeface="Times New Roman" panose="02020603050405020304" pitchFamily="18" charset="0"/>
              </a:rPr>
              <a:t>six aspirational goals</a:t>
            </a:r>
            <a:r>
              <a:rPr lang="en-US" sz="1900" dirty="0">
                <a:solidFill>
                  <a:srgbClr val="2E7D8F"/>
                </a:solidFill>
                <a:latin typeface="Segoe UI" panose="020B0502040204020203" pitchFamily="34" charset="0"/>
                <a:ea typeface="Times New Roman" panose="02020603050405020304" pitchFamily="18" charset="0"/>
                <a:cs typeface="Times New Roman" panose="02020603050405020304" pitchFamily="18" charset="0"/>
              </a:rPr>
              <a:t> </a:t>
            </a:r>
            <a:r>
              <a:rPr lang="en-US" sz="1900"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that describe how the transportation system should function. Each state DOT may define success and define progress on each goal in a unique way</a:t>
            </a:r>
            <a:r>
              <a:rPr lang="en-US" sz="1900" i="1"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rPr>
              <a:t>. </a:t>
            </a:r>
          </a:p>
          <a:p>
            <a:endParaRPr lang="en-US" sz="2500" dirty="0">
              <a:solidFill>
                <a:srgbClr val="595959"/>
              </a:solidFill>
              <a:latin typeface="Segoe UI" panose="020B0502040204020203" pitchFamily="34" charset="0"/>
              <a:ea typeface="Times New Roman" panose="02020603050405020304" pitchFamily="18"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51E3C76E-E7AB-4529-839F-54DAE622688B}" type="slidenum">
              <a:rPr lang="en-US" smtClean="0"/>
              <a:t>12</a:t>
            </a:fld>
            <a:endParaRPr lang="en-US" dirty="0"/>
          </a:p>
        </p:txBody>
      </p:sp>
    </p:spTree>
    <p:extLst>
      <p:ext uri="{BB962C8B-B14F-4D97-AF65-F5344CB8AC3E}">
        <p14:creationId xmlns:p14="http://schemas.microsoft.com/office/powerpoint/2010/main" val="58379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1946" y="4384086"/>
            <a:ext cx="6173926" cy="3696712"/>
          </a:xfrm>
        </p:spPr>
        <p:txBody>
          <a:bodyPr/>
          <a:lstStyle/>
          <a:p>
            <a:r>
              <a:rPr lang="en-US" sz="1600" dirty="0"/>
              <a:t>We also defined seven “moonshot” concepts to move toward this vision. By a moonshot, we mean setting an audacious goal and identifying a breakthrough approach that DOTs could pursue individually or as a group. Some of these moonshots could involve major investments  - for example, a nationwide digital infrastructure in Interstate highway right of way. Others might involve a series of smaller policy changes and partnerships that add up to significant change over time.</a:t>
            </a:r>
          </a:p>
          <a:p>
            <a:endParaRPr lang="en-US" sz="1600" dirty="0"/>
          </a:p>
          <a:p>
            <a:r>
              <a:rPr lang="en-US" sz="1600" dirty="0"/>
              <a:t>A quick review of the seven moonshots:</a:t>
            </a:r>
          </a:p>
          <a:p>
            <a:endParaRPr lang="en-US" sz="1600" dirty="0"/>
          </a:p>
          <a:p>
            <a:pPr marL="294465" indent="-294465">
              <a:buFont typeface="Arial" panose="020B0604020202020204" pitchFamily="34" charset="0"/>
              <a:buChar char="•"/>
            </a:pPr>
            <a:r>
              <a:rPr lang="en-US" sz="1600" dirty="0"/>
              <a:t>Make aggressive progress toward Vision zero- for example, reducing fatalities to post World War II levels by 2030 (about a 30% reduction) with momentum to hit zero beyond that.</a:t>
            </a:r>
          </a:p>
          <a:p>
            <a:pPr marL="294465" indent="-294465">
              <a:buFont typeface="Arial" panose="020B0604020202020204" pitchFamily="34" charset="0"/>
              <a:buChar char="•"/>
            </a:pPr>
            <a:r>
              <a:rPr lang="en-US" sz="1600" dirty="0"/>
              <a:t>Reducing the number of households that cannot meet basic survival costs- what is called ALICE (Asset Limited Income Constrained and Employed) through better transportation access to jobs, education, and health care.</a:t>
            </a:r>
          </a:p>
          <a:p>
            <a:pPr marL="294465" indent="-294465">
              <a:buFont typeface="Arial" panose="020B0604020202020204" pitchFamily="34" charset="0"/>
              <a:buChar char="•"/>
            </a:pPr>
            <a:r>
              <a:rPr lang="en-US" sz="1600" dirty="0"/>
              <a:t>Creating a mobility marketplace for customers to easily select and pay for the mobility services they need at any time.</a:t>
            </a:r>
          </a:p>
        </p:txBody>
      </p:sp>
      <p:sp>
        <p:nvSpPr>
          <p:cNvPr id="4" name="Slide Number Placeholder 3"/>
          <p:cNvSpPr>
            <a:spLocks noGrp="1"/>
          </p:cNvSpPr>
          <p:nvPr>
            <p:ph type="sldNum" sz="quarter" idx="5"/>
          </p:nvPr>
        </p:nvSpPr>
        <p:spPr/>
        <p:txBody>
          <a:bodyPr/>
          <a:lstStyle/>
          <a:p>
            <a:fld id="{51E3C76E-E7AB-4529-839F-54DAE622688B}" type="slidenum">
              <a:rPr lang="en-US" smtClean="0"/>
              <a:t>13</a:t>
            </a:fld>
            <a:endParaRPr lang="en-US" dirty="0"/>
          </a:p>
        </p:txBody>
      </p:sp>
    </p:spTree>
    <p:extLst>
      <p:ext uri="{BB962C8B-B14F-4D97-AF65-F5344CB8AC3E}">
        <p14:creationId xmlns:p14="http://schemas.microsoft.com/office/powerpoint/2010/main" val="131150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81626"/>
            <a:ext cx="5681980" cy="3696712"/>
          </a:xfrm>
        </p:spPr>
        <p:txBody>
          <a:bodyPr/>
          <a:lstStyle/>
          <a:p>
            <a:pPr marL="294465" indent="-294465">
              <a:buFont typeface="Arial" panose="020B0604020202020204" pitchFamily="34" charset="0"/>
              <a:buChar char="•"/>
            </a:pPr>
            <a:r>
              <a:rPr lang="en-US" sz="1600" dirty="0"/>
              <a:t>Lighting up the Interstates- using our Interstate right of way to provide broadband and other enabling technologies coast to coast; this could be step one in a comprehensive effort to apply “Industry 4.0” technologies (connectivity, automation, etc.) to transportation.</a:t>
            </a:r>
          </a:p>
          <a:p>
            <a:pPr marL="294465" indent="-294465">
              <a:buFont typeface="Arial" panose="020B0604020202020204" pitchFamily="34" charset="0"/>
              <a:buChar char="•"/>
            </a:pPr>
            <a:r>
              <a:rPr lang="en-US" sz="1600" dirty="0"/>
              <a:t>Transforming transportation energy toward more clean and renewable sources- potentially making some corridors net generators of energy through pavement energy harvesting and solar panels in right of way.</a:t>
            </a:r>
          </a:p>
          <a:p>
            <a:pPr marL="294465" indent="-294465">
              <a:buFont typeface="Arial" panose="020B0604020202020204" pitchFamily="34" charset="0"/>
              <a:buChar char="•"/>
            </a:pPr>
            <a:r>
              <a:rPr lang="en-US" sz="1600" dirty="0"/>
              <a:t>Rethinking how we connect communities and regions- for example, rebuilding portions of the Interstate system and creating intercity rail connections.</a:t>
            </a:r>
          </a:p>
          <a:p>
            <a:pPr marL="294465" indent="-294465">
              <a:buFont typeface="Arial" panose="020B0604020202020204" pitchFamily="34" charset="0"/>
              <a:buChar char="•"/>
            </a:pPr>
            <a:r>
              <a:rPr lang="en-US" sz="1600" dirty="0"/>
              <a:t>Redesigning the planning process to put the community at the center.</a:t>
            </a:r>
          </a:p>
        </p:txBody>
      </p:sp>
      <p:sp>
        <p:nvSpPr>
          <p:cNvPr id="4" name="Slide Number Placeholder 3"/>
          <p:cNvSpPr>
            <a:spLocks noGrp="1"/>
          </p:cNvSpPr>
          <p:nvPr>
            <p:ph type="sldNum" sz="quarter" idx="5"/>
          </p:nvPr>
        </p:nvSpPr>
        <p:spPr/>
        <p:txBody>
          <a:bodyPr/>
          <a:lstStyle/>
          <a:p>
            <a:fld id="{51E3C76E-E7AB-4529-839F-54DAE622688B}" type="slidenum">
              <a:rPr lang="en-US" smtClean="0"/>
              <a:t>14</a:t>
            </a:fld>
            <a:endParaRPr lang="en-US" dirty="0"/>
          </a:p>
        </p:txBody>
      </p:sp>
    </p:spTree>
    <p:extLst>
      <p:ext uri="{BB962C8B-B14F-4D97-AF65-F5344CB8AC3E}">
        <p14:creationId xmlns:p14="http://schemas.microsoft.com/office/powerpoint/2010/main" val="107900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Final product is a spectrum of individual and collective actions for state DOT to move forward this vision.</a:t>
            </a:r>
          </a:p>
          <a:p>
            <a:endParaRPr lang="en-US" sz="1900" dirty="0"/>
          </a:p>
          <a:p>
            <a:r>
              <a:rPr lang="en-US" sz="1900" dirty="0"/>
              <a:t>We are organizing these actions by ‘lever of change’ – what can a state DOT control to bring about change – both internal and external</a:t>
            </a:r>
          </a:p>
        </p:txBody>
      </p:sp>
      <p:sp>
        <p:nvSpPr>
          <p:cNvPr id="4" name="Slide Number Placeholder 3"/>
          <p:cNvSpPr>
            <a:spLocks noGrp="1"/>
          </p:cNvSpPr>
          <p:nvPr>
            <p:ph type="sldNum" sz="quarter" idx="5"/>
          </p:nvPr>
        </p:nvSpPr>
        <p:spPr/>
        <p:txBody>
          <a:bodyPr/>
          <a:lstStyle/>
          <a:p>
            <a:fld id="{51E3C76E-E7AB-4529-839F-54DAE622688B}" type="slidenum">
              <a:rPr lang="en-US" smtClean="0"/>
              <a:t>15</a:t>
            </a:fld>
            <a:endParaRPr lang="en-US" dirty="0"/>
          </a:p>
        </p:txBody>
      </p:sp>
    </p:spTree>
    <p:extLst>
      <p:ext uri="{BB962C8B-B14F-4D97-AF65-F5344CB8AC3E}">
        <p14:creationId xmlns:p14="http://schemas.microsoft.com/office/powerpoint/2010/main" val="237221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51E3C76E-E7AB-4529-839F-54DAE622688B}" type="slidenum">
              <a:rPr lang="en-US" smtClean="0"/>
              <a:t>16</a:t>
            </a:fld>
            <a:endParaRPr lang="en-US" dirty="0"/>
          </a:p>
        </p:txBody>
      </p:sp>
    </p:spTree>
    <p:extLst>
      <p:ext uri="{BB962C8B-B14F-4D97-AF65-F5344CB8AC3E}">
        <p14:creationId xmlns:p14="http://schemas.microsoft.com/office/powerpoint/2010/main" val="359428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73163"/>
            <a:ext cx="5634037" cy="31686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1E3C76E-E7AB-4529-839F-54DAE622688B}" type="slidenum">
              <a:rPr lang="en-US" smtClean="0"/>
              <a:t>17</a:t>
            </a:fld>
            <a:endParaRPr lang="en-US" dirty="0"/>
          </a:p>
        </p:txBody>
      </p:sp>
    </p:spTree>
    <p:extLst>
      <p:ext uri="{BB962C8B-B14F-4D97-AF65-F5344CB8AC3E}">
        <p14:creationId xmlns:p14="http://schemas.microsoft.com/office/powerpoint/2010/main" val="3499321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8775" y="4359275"/>
            <a:ext cx="6181725" cy="3600450"/>
          </a:xfrm>
        </p:spPr>
        <p:txBody>
          <a:bodyPr/>
          <a:lstStyle/>
          <a:p>
            <a:r>
              <a:rPr lang="en-US" dirty="0"/>
              <a:t>At least 16 states will be involved in the initial deployments – the 11 lead states are in dark green, with at least 9 more working as part of multi-state efforts.</a:t>
            </a:r>
            <a:r>
              <a:rPr lang="en-US" i="1" dirty="0"/>
              <a:t>  </a:t>
            </a:r>
            <a:r>
              <a:rPr lang="en-US" dirty="0"/>
              <a:t>The brochure on your chair highlights these 11 states.</a:t>
            </a:r>
            <a:endParaRPr lang="en-US" i="1" dirty="0"/>
          </a:p>
          <a:p>
            <a:endParaRPr lang="en-US" i="1" dirty="0"/>
          </a:p>
          <a:p>
            <a:r>
              <a:rPr lang="en-US" dirty="0"/>
              <a:t>Six states- including Utah, as well as Georgia, Michigan, Minnesota, Nevada, and Texas, will focus on use of roadside right of way for digital and energy infrastructure.  Nevada is leading a multi-state effort along the I-80 corridor (from CA to IA and beyond) that will demonstrate approaches for multi-state operations and data sharing.  Our effort in Utah will develop and leverage a communications backbone to deploy and operate a broad range of digital services, with emphasis on safety and efficiency.  With many states working in this area, we expect to demonstrate and assess multiple approaches and actions.</a:t>
            </a:r>
          </a:p>
          <a:p>
            <a:endParaRPr lang="en-US" dirty="0"/>
          </a:p>
          <a:p>
            <a:r>
              <a:rPr lang="en-US" dirty="0"/>
              <a:t>Three states – including New Jersey, Michigan and Oklahoma – will focus on improving access to opportunity for lower-income and vulnerable populations through use of technology, partnerships, and process changes.</a:t>
            </a:r>
          </a:p>
          <a:p>
            <a:endParaRPr lang="en-US" dirty="0"/>
          </a:p>
          <a:p>
            <a:r>
              <a:rPr lang="en-US" dirty="0"/>
              <a:t>Two states - New Jersey and South Dakota -- will focus specifically on new approaches for reducing fatalities and serious injuries – a topic that is a underlying emphasis of many other projects as well.</a:t>
            </a:r>
          </a:p>
          <a:p>
            <a:endParaRPr lang="en-US" dirty="0"/>
          </a:p>
          <a:p>
            <a:r>
              <a:rPr lang="en-US" dirty="0"/>
              <a:t>Washington State will demonstrate a new approach to connecting communities and regions as it integrates planning for multiple modes including high speed rail, transit, highways, and advanced air mobility along the Cascadia Corridor with Oregon and British Columbia.</a:t>
            </a:r>
          </a:p>
          <a:p>
            <a:endParaRPr lang="en-US" dirty="0"/>
          </a:p>
          <a:p>
            <a:r>
              <a:rPr lang="en-US" dirty="0"/>
              <a:t>And Missouri will incorporate all seven moonshot concepts into its project to rebuild and renew I-70 between St. Louis and Kansas City</a:t>
            </a:r>
            <a:r>
              <a:rPr lang="en-US" sz="1400" dirty="0"/>
              <a:t>.</a:t>
            </a:r>
          </a:p>
          <a:p>
            <a:endParaRPr lang="en-US" sz="1400" i="1" dirty="0"/>
          </a:p>
        </p:txBody>
      </p:sp>
      <p:sp>
        <p:nvSpPr>
          <p:cNvPr id="4" name="Slide Number Placeholder 3"/>
          <p:cNvSpPr>
            <a:spLocks noGrp="1"/>
          </p:cNvSpPr>
          <p:nvPr>
            <p:ph type="sldNum" sz="quarter" idx="5"/>
          </p:nvPr>
        </p:nvSpPr>
        <p:spPr/>
        <p:txBody>
          <a:bodyPr/>
          <a:lstStyle/>
          <a:p>
            <a:fld id="{51E3C76E-E7AB-4529-839F-54DAE622688B}" type="slidenum">
              <a:rPr lang="en-US" smtClean="0"/>
              <a:t>18</a:t>
            </a:fld>
            <a:endParaRPr lang="en-US" dirty="0"/>
          </a:p>
        </p:txBody>
      </p:sp>
    </p:spTree>
    <p:extLst>
      <p:ext uri="{BB962C8B-B14F-4D97-AF65-F5344CB8AC3E}">
        <p14:creationId xmlns:p14="http://schemas.microsoft.com/office/powerpoint/2010/main" val="498712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1711"/>
            <a:ext cx="5486400" cy="3600450"/>
          </a:xfrm>
        </p:spPr>
        <p:txBody>
          <a:bodyPr/>
          <a:lstStyle/>
          <a:p>
            <a:r>
              <a:rPr lang="en-US" sz="1400" i="1" dirty="0"/>
              <a:t>Patrick </a:t>
            </a:r>
          </a:p>
          <a:p>
            <a:r>
              <a:rPr lang="en-US" sz="1400" dirty="0"/>
              <a:t>We will now briefly review the other 12 initial deployments. I am going to ask a few of the 20-24 panel members to assist me. First, Tracy Larkin will cover the deployments related to technology and energy.</a:t>
            </a:r>
          </a:p>
          <a:p>
            <a:endParaRPr lang="en-US" sz="1400" dirty="0"/>
          </a:p>
          <a:p>
            <a:r>
              <a:rPr lang="en-US" sz="1400" i="1" dirty="0"/>
              <a:t>Tracy</a:t>
            </a:r>
          </a:p>
          <a:p>
            <a:r>
              <a:rPr lang="en-US" sz="1400" dirty="0"/>
              <a:t>Six lead states will focus on use of roadside right of way for digital and energy infrastructure. With many states working in this area, we expect to demonstrate and assess multiple approaches and actions.</a:t>
            </a:r>
          </a:p>
          <a:p>
            <a:endParaRPr lang="en-US" sz="1400" i="1" dirty="0"/>
          </a:p>
          <a:p>
            <a:r>
              <a:rPr lang="en-US" sz="1400" i="1" dirty="0"/>
              <a:t>Add a few more comments.</a:t>
            </a:r>
          </a:p>
          <a:p>
            <a:endParaRPr lang="en-US" sz="1400" i="1" dirty="0"/>
          </a:p>
          <a:p>
            <a:r>
              <a:rPr lang="en-US" sz="1400" i="1" dirty="0"/>
              <a:t>Call on remaining states to speak briefly about their project:</a:t>
            </a:r>
          </a:p>
          <a:p>
            <a:pPr marL="0" marR="0" lvl="2" indent="-228600">
              <a:spcBef>
                <a:spcPts val="0"/>
              </a:spcBef>
              <a:spcAft>
                <a:spcPts val="0"/>
              </a:spcAft>
              <a:tabLst>
                <a:tab pos="1371600" algn="l"/>
              </a:tabLst>
            </a:pPr>
            <a:r>
              <a:rPr lang="en-US" sz="1400" i="1" dirty="0"/>
              <a:t>UT (Carlos, if still there)</a:t>
            </a:r>
          </a:p>
          <a:p>
            <a:pPr marL="0" marR="0" lvl="2" indent="-228600">
              <a:spcBef>
                <a:spcPts val="0"/>
              </a:spcBef>
              <a:spcAft>
                <a:spcPts val="0"/>
              </a:spcAft>
              <a:tabLst>
                <a:tab pos="1371600" algn="l"/>
              </a:tabLst>
            </a:pPr>
            <a:r>
              <a:rPr lang="en-US" sz="1400" i="1" dirty="0"/>
              <a:t>GA (Russell)</a:t>
            </a:r>
          </a:p>
          <a:p>
            <a:pPr marL="0" marR="0" lvl="2" indent="-228600">
              <a:spcBef>
                <a:spcPts val="0"/>
              </a:spcBef>
              <a:spcAft>
                <a:spcPts val="0"/>
              </a:spcAft>
              <a:tabLst>
                <a:tab pos="1371600" algn="l"/>
              </a:tabLst>
            </a:pPr>
            <a:r>
              <a:rPr lang="en-US" sz="1400" i="1" dirty="0"/>
              <a:t>TX (Marc)</a:t>
            </a:r>
          </a:p>
          <a:p>
            <a:pPr marL="0" marR="0" lvl="2" indent="-228600">
              <a:spcBef>
                <a:spcPts val="0"/>
              </a:spcBef>
              <a:spcAft>
                <a:spcPts val="0"/>
              </a:spcAft>
              <a:tabLst>
                <a:tab pos="1371600" algn="l"/>
              </a:tabLst>
            </a:pPr>
            <a:r>
              <a:rPr lang="en-US" sz="1400" i="1" dirty="0"/>
              <a:t>MI (Brad)</a:t>
            </a:r>
          </a:p>
          <a:p>
            <a:pPr marL="0" marR="0" lvl="2" indent="-228600">
              <a:spcBef>
                <a:spcPts val="0"/>
              </a:spcBef>
              <a:spcAft>
                <a:spcPts val="0"/>
              </a:spcAft>
              <a:tabLst>
                <a:tab pos="1371600" algn="l"/>
              </a:tabLst>
            </a:pPr>
            <a:r>
              <a:rPr lang="en-US" sz="1400" i="1" dirty="0"/>
              <a:t>MN (Nancy)</a:t>
            </a:r>
          </a:p>
          <a:p>
            <a:pPr marL="0" marR="0" lvl="2" indent="-228600">
              <a:spcBef>
                <a:spcPts val="0"/>
              </a:spcBef>
              <a:spcAft>
                <a:spcPts val="0"/>
              </a:spcAft>
              <a:tabLst>
                <a:tab pos="1371600" algn="l"/>
              </a:tabLst>
            </a:pPr>
            <a:endParaRPr lang="en-US" sz="1400" i="1" dirty="0"/>
          </a:p>
          <a:p>
            <a:pPr marL="0" marR="0" lvl="2" indent="-228600">
              <a:spcBef>
                <a:spcPts val="0"/>
              </a:spcBef>
              <a:spcAft>
                <a:spcPts val="0"/>
              </a:spcAft>
              <a:tabLst>
                <a:tab pos="1371600" algn="l"/>
              </a:tabLst>
            </a:pPr>
            <a:r>
              <a:rPr lang="en-US" sz="1400" i="1" dirty="0"/>
              <a:t>Brief discussion among board members. Keep to no more than 45 min.</a:t>
            </a:r>
            <a:endParaRPr lang="en-US" dirty="0"/>
          </a:p>
        </p:txBody>
      </p:sp>
      <p:sp>
        <p:nvSpPr>
          <p:cNvPr id="4" name="Slide Number Placeholder 3"/>
          <p:cNvSpPr>
            <a:spLocks noGrp="1"/>
          </p:cNvSpPr>
          <p:nvPr>
            <p:ph type="sldNum" sz="quarter" idx="5"/>
          </p:nvPr>
        </p:nvSpPr>
        <p:spPr/>
        <p:txBody>
          <a:bodyPr/>
          <a:lstStyle/>
          <a:p>
            <a:fld id="{51E3C76E-E7AB-4529-839F-54DAE622688B}" type="slidenum">
              <a:rPr lang="en-US" smtClean="0"/>
              <a:t>19</a:t>
            </a:fld>
            <a:endParaRPr lang="en-US" dirty="0"/>
          </a:p>
        </p:txBody>
      </p:sp>
    </p:spTree>
    <p:extLst>
      <p:ext uri="{BB962C8B-B14F-4D97-AF65-F5344CB8AC3E}">
        <p14:creationId xmlns:p14="http://schemas.microsoft.com/office/powerpoint/2010/main" val="1697828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1711"/>
            <a:ext cx="5486400" cy="3600450"/>
          </a:xfrm>
        </p:spPr>
        <p:txBody>
          <a:bodyPr/>
          <a:lstStyle/>
          <a:p>
            <a:r>
              <a:rPr lang="en-US" sz="1400" i="1" dirty="0"/>
              <a:t>Patrick </a:t>
            </a:r>
          </a:p>
          <a:p>
            <a:r>
              <a:rPr lang="en-US" sz="1400" dirty="0"/>
              <a:t>We will now briefly review the other 12 initial deployments. I am going to ask a few of the 20-24 panel members to assist me. First, Tracy Larkin will cover the deployments related to technology and energy.</a:t>
            </a:r>
          </a:p>
          <a:p>
            <a:endParaRPr lang="en-US" sz="1400" dirty="0"/>
          </a:p>
          <a:p>
            <a:r>
              <a:rPr lang="en-US" sz="1400" i="1" dirty="0"/>
              <a:t>Tracy</a:t>
            </a:r>
          </a:p>
          <a:p>
            <a:r>
              <a:rPr lang="en-US" sz="1400" dirty="0"/>
              <a:t>Six lead states will focus on use of roadside right of way for digital and energy infrastructure. With many states working in this area, we expect to demonstrate and assess multiple approaches and actions.</a:t>
            </a:r>
          </a:p>
          <a:p>
            <a:endParaRPr lang="en-US" sz="1400" i="1" dirty="0"/>
          </a:p>
          <a:p>
            <a:r>
              <a:rPr lang="en-US" sz="1400" i="1" dirty="0"/>
              <a:t>Add a few more comments.</a:t>
            </a:r>
          </a:p>
          <a:p>
            <a:endParaRPr lang="en-US" sz="1400" i="1" dirty="0"/>
          </a:p>
          <a:p>
            <a:r>
              <a:rPr lang="en-US" sz="1400" i="1" dirty="0"/>
              <a:t>Call on remaining states to speak briefly about their project:</a:t>
            </a:r>
          </a:p>
          <a:p>
            <a:pPr marL="0" marR="0" lvl="2" indent="-228600">
              <a:spcBef>
                <a:spcPts val="0"/>
              </a:spcBef>
              <a:spcAft>
                <a:spcPts val="0"/>
              </a:spcAft>
              <a:tabLst>
                <a:tab pos="1371600" algn="l"/>
              </a:tabLst>
            </a:pPr>
            <a:r>
              <a:rPr lang="en-US" sz="1400" i="1" dirty="0"/>
              <a:t>UT (Carlos, if still there)</a:t>
            </a:r>
          </a:p>
          <a:p>
            <a:pPr marL="0" marR="0" lvl="2" indent="-228600">
              <a:spcBef>
                <a:spcPts val="0"/>
              </a:spcBef>
              <a:spcAft>
                <a:spcPts val="0"/>
              </a:spcAft>
              <a:tabLst>
                <a:tab pos="1371600" algn="l"/>
              </a:tabLst>
            </a:pPr>
            <a:r>
              <a:rPr lang="en-US" sz="1400" i="1" dirty="0"/>
              <a:t>GA (Russell)</a:t>
            </a:r>
          </a:p>
          <a:p>
            <a:pPr marL="0" marR="0" lvl="2" indent="-228600">
              <a:spcBef>
                <a:spcPts val="0"/>
              </a:spcBef>
              <a:spcAft>
                <a:spcPts val="0"/>
              </a:spcAft>
              <a:tabLst>
                <a:tab pos="1371600" algn="l"/>
              </a:tabLst>
            </a:pPr>
            <a:r>
              <a:rPr lang="en-US" sz="1400" i="1" dirty="0"/>
              <a:t>TX (Marc)</a:t>
            </a:r>
          </a:p>
          <a:p>
            <a:pPr marL="0" marR="0" lvl="2" indent="-228600">
              <a:spcBef>
                <a:spcPts val="0"/>
              </a:spcBef>
              <a:spcAft>
                <a:spcPts val="0"/>
              </a:spcAft>
              <a:tabLst>
                <a:tab pos="1371600" algn="l"/>
              </a:tabLst>
            </a:pPr>
            <a:r>
              <a:rPr lang="en-US" sz="1400" i="1" dirty="0"/>
              <a:t>MI (Brad)</a:t>
            </a:r>
          </a:p>
          <a:p>
            <a:pPr marL="0" marR="0" lvl="2" indent="-228600">
              <a:spcBef>
                <a:spcPts val="0"/>
              </a:spcBef>
              <a:spcAft>
                <a:spcPts val="0"/>
              </a:spcAft>
              <a:tabLst>
                <a:tab pos="1371600" algn="l"/>
              </a:tabLst>
            </a:pPr>
            <a:r>
              <a:rPr lang="en-US" sz="1400" i="1" dirty="0"/>
              <a:t>MN (Nancy)</a:t>
            </a:r>
          </a:p>
          <a:p>
            <a:pPr marL="0" marR="0" lvl="2" indent="-228600">
              <a:spcBef>
                <a:spcPts val="0"/>
              </a:spcBef>
              <a:spcAft>
                <a:spcPts val="0"/>
              </a:spcAft>
              <a:tabLst>
                <a:tab pos="1371600" algn="l"/>
              </a:tabLst>
            </a:pPr>
            <a:endParaRPr lang="en-US" sz="1400" i="1" dirty="0"/>
          </a:p>
          <a:p>
            <a:pPr marL="0" marR="0" lvl="2" indent="-228600">
              <a:spcBef>
                <a:spcPts val="0"/>
              </a:spcBef>
              <a:spcAft>
                <a:spcPts val="0"/>
              </a:spcAft>
              <a:tabLst>
                <a:tab pos="1371600" algn="l"/>
              </a:tabLst>
            </a:pPr>
            <a:r>
              <a:rPr lang="en-US" sz="1400" i="1" dirty="0"/>
              <a:t>Brief discussion among board members. Keep to no more than 45 min.</a:t>
            </a:r>
            <a:endParaRPr lang="en-US" dirty="0"/>
          </a:p>
        </p:txBody>
      </p:sp>
      <p:sp>
        <p:nvSpPr>
          <p:cNvPr id="4" name="Slide Number Placeholder 3"/>
          <p:cNvSpPr>
            <a:spLocks noGrp="1"/>
          </p:cNvSpPr>
          <p:nvPr>
            <p:ph type="sldNum" sz="quarter" idx="5"/>
          </p:nvPr>
        </p:nvSpPr>
        <p:spPr/>
        <p:txBody>
          <a:bodyPr/>
          <a:lstStyle/>
          <a:p>
            <a:fld id="{51E3C76E-E7AB-4529-839F-54DAE622688B}" type="slidenum">
              <a:rPr lang="en-US" smtClean="0"/>
              <a:t>20</a:t>
            </a:fld>
            <a:endParaRPr lang="en-US" dirty="0"/>
          </a:p>
        </p:txBody>
      </p:sp>
    </p:spTree>
    <p:extLst>
      <p:ext uri="{BB962C8B-B14F-4D97-AF65-F5344CB8AC3E}">
        <p14:creationId xmlns:p14="http://schemas.microsoft.com/office/powerpoint/2010/main" val="169782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Project initiated by State DOT CEO’s to ……….</a:t>
            </a:r>
          </a:p>
          <a:p>
            <a:endParaRPr lang="en-US" dirty="0"/>
          </a:p>
          <a:p>
            <a:r>
              <a:rPr lang="en-US" dirty="0"/>
              <a:t>Share example of original moonshot –talk about why this analogy was important to the panel – idea of having a common aspirational goa, and harnessing our collective energies toward itl.  </a:t>
            </a:r>
          </a:p>
        </p:txBody>
      </p:sp>
      <p:sp>
        <p:nvSpPr>
          <p:cNvPr id="4" name="Slide Number Placeholder 3"/>
          <p:cNvSpPr>
            <a:spLocks noGrp="1"/>
          </p:cNvSpPr>
          <p:nvPr>
            <p:ph type="sldNum" sz="quarter" idx="5"/>
          </p:nvPr>
        </p:nvSpPr>
        <p:spPr/>
        <p:txBody>
          <a:bodyPr/>
          <a:lstStyle/>
          <a:p>
            <a:fld id="{51E3C76E-E7AB-4529-839F-54DAE622688B}" type="slidenum">
              <a:rPr lang="en-US" smtClean="0"/>
              <a:t>3</a:t>
            </a:fld>
            <a:endParaRPr lang="en-US" dirty="0"/>
          </a:p>
        </p:txBody>
      </p:sp>
    </p:spTree>
    <p:extLst>
      <p:ext uri="{BB962C8B-B14F-4D97-AF65-F5344CB8AC3E}">
        <p14:creationId xmlns:p14="http://schemas.microsoft.com/office/powerpoint/2010/main" val="318395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t>Patrick</a:t>
            </a:r>
          </a:p>
          <a:p>
            <a:endParaRPr lang="en-US" sz="1400" i="1" dirty="0"/>
          </a:p>
          <a:p>
            <a:r>
              <a:rPr lang="en-US" sz="1400" dirty="0"/>
              <a:t>Introduce Diane to talk about next group of states.</a:t>
            </a:r>
          </a:p>
          <a:p>
            <a:endParaRPr lang="en-US" sz="1400" dirty="0"/>
          </a:p>
          <a:p>
            <a:r>
              <a:rPr lang="en-US" sz="1400" i="1" dirty="0"/>
              <a:t>Diane</a:t>
            </a:r>
          </a:p>
          <a:p>
            <a:endParaRPr lang="en-US" sz="1400" i="1" dirty="0"/>
          </a:p>
          <a:p>
            <a:r>
              <a:rPr lang="en-US" sz="1400" dirty="0"/>
              <a:t>Four states (in dark green) are focusing on topics related to connecting communities and providing access to opportunity. </a:t>
            </a:r>
          </a:p>
          <a:p>
            <a:endParaRPr lang="en-US" sz="1400" dirty="0"/>
          </a:p>
          <a:p>
            <a:r>
              <a:rPr lang="en-US" sz="1400" i="1" dirty="0"/>
              <a:t>Brief comments on NJ ALICE project.</a:t>
            </a:r>
          </a:p>
          <a:p>
            <a:endParaRPr lang="en-US" sz="1400" i="1" dirty="0"/>
          </a:p>
          <a:p>
            <a:r>
              <a:rPr lang="en-US" sz="1400" i="1" dirty="0"/>
              <a:t>Then introduce remaining states to comment on their project:</a:t>
            </a:r>
          </a:p>
          <a:p>
            <a:endParaRPr lang="en-US" sz="1400" i="1" dirty="0"/>
          </a:p>
          <a:p>
            <a:pPr marL="0" marR="0" lvl="1" indent="-285750">
              <a:spcBef>
                <a:spcPts val="0"/>
              </a:spcBef>
              <a:spcAft>
                <a:spcPts val="0"/>
              </a:spcAft>
              <a:tabLst>
                <a:tab pos="914400" algn="l"/>
              </a:tabLst>
            </a:pPr>
            <a:r>
              <a:rPr lang="en-US" sz="1400" i="1" dirty="0"/>
              <a:t>MI (Brad)</a:t>
            </a:r>
          </a:p>
          <a:p>
            <a:pPr marL="0" marR="0" lvl="1" indent="-285750">
              <a:spcBef>
                <a:spcPts val="0"/>
              </a:spcBef>
              <a:spcAft>
                <a:spcPts val="0"/>
              </a:spcAft>
              <a:tabLst>
                <a:tab pos="914400" algn="l"/>
              </a:tabLst>
            </a:pPr>
            <a:r>
              <a:rPr lang="en-US" sz="1400" i="1" dirty="0"/>
              <a:t>OK (Tim)</a:t>
            </a:r>
          </a:p>
          <a:p>
            <a:pPr marL="0" marR="0" lvl="1" indent="-285750">
              <a:spcBef>
                <a:spcPts val="0"/>
              </a:spcBef>
              <a:spcAft>
                <a:spcPts val="0"/>
              </a:spcAft>
              <a:tabLst>
                <a:tab pos="914400" algn="l"/>
              </a:tabLst>
            </a:pPr>
            <a:r>
              <a:rPr lang="en-US" sz="1400" i="1" dirty="0"/>
              <a:t>WA (Roger)</a:t>
            </a:r>
          </a:p>
          <a:p>
            <a:endParaRPr lang="en-US" sz="1400" dirty="0"/>
          </a:p>
          <a:p>
            <a:r>
              <a:rPr lang="en-US" sz="1400" i="1" dirty="0"/>
              <a:t>Then take a few BOD questions if time- keep to 15 min </a:t>
            </a:r>
          </a:p>
        </p:txBody>
      </p:sp>
      <p:sp>
        <p:nvSpPr>
          <p:cNvPr id="4" name="Slide Number Placeholder 3"/>
          <p:cNvSpPr>
            <a:spLocks noGrp="1"/>
          </p:cNvSpPr>
          <p:nvPr>
            <p:ph type="sldNum" sz="quarter" idx="5"/>
          </p:nvPr>
        </p:nvSpPr>
        <p:spPr/>
        <p:txBody>
          <a:bodyPr/>
          <a:lstStyle/>
          <a:p>
            <a:fld id="{51E3C76E-E7AB-4529-839F-54DAE622688B}" type="slidenum">
              <a:rPr lang="en-US" smtClean="0"/>
              <a:t>21</a:t>
            </a:fld>
            <a:endParaRPr lang="en-US" dirty="0"/>
          </a:p>
        </p:txBody>
      </p:sp>
    </p:spTree>
    <p:extLst>
      <p:ext uri="{BB962C8B-B14F-4D97-AF65-F5344CB8AC3E}">
        <p14:creationId xmlns:p14="http://schemas.microsoft.com/office/powerpoint/2010/main" val="2251643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t>Patrick</a:t>
            </a:r>
          </a:p>
          <a:p>
            <a:endParaRPr lang="en-US" sz="1400" i="1" dirty="0"/>
          </a:p>
          <a:p>
            <a:r>
              <a:rPr lang="en-US" sz="1400" dirty="0"/>
              <a:t>Introduce Diane to talk about next group of states.</a:t>
            </a:r>
          </a:p>
          <a:p>
            <a:endParaRPr lang="en-US" sz="1400" dirty="0"/>
          </a:p>
          <a:p>
            <a:r>
              <a:rPr lang="en-US" sz="1400" i="1" dirty="0"/>
              <a:t>Diane</a:t>
            </a:r>
          </a:p>
          <a:p>
            <a:endParaRPr lang="en-US" sz="1400" i="1" dirty="0"/>
          </a:p>
          <a:p>
            <a:r>
              <a:rPr lang="en-US" sz="1400" dirty="0"/>
              <a:t>Four states (in dark green) are focusing on topics related to connecting communities and providing access to opportunity. </a:t>
            </a:r>
          </a:p>
          <a:p>
            <a:endParaRPr lang="en-US" sz="1400" dirty="0"/>
          </a:p>
          <a:p>
            <a:r>
              <a:rPr lang="en-US" sz="1400" i="1" dirty="0"/>
              <a:t>Brief comments on NJ ALICE project.</a:t>
            </a:r>
          </a:p>
          <a:p>
            <a:endParaRPr lang="en-US" sz="1400" i="1" dirty="0"/>
          </a:p>
          <a:p>
            <a:r>
              <a:rPr lang="en-US" sz="1400" i="1" dirty="0"/>
              <a:t>Then introduce remaining states to comment on their project:</a:t>
            </a:r>
          </a:p>
          <a:p>
            <a:endParaRPr lang="en-US" sz="1400" i="1" dirty="0"/>
          </a:p>
          <a:p>
            <a:pPr marL="0" marR="0" lvl="1" indent="-285750">
              <a:spcBef>
                <a:spcPts val="0"/>
              </a:spcBef>
              <a:spcAft>
                <a:spcPts val="0"/>
              </a:spcAft>
              <a:tabLst>
                <a:tab pos="914400" algn="l"/>
              </a:tabLst>
            </a:pPr>
            <a:r>
              <a:rPr lang="en-US" sz="1400" i="1" dirty="0"/>
              <a:t>MI (Brad)</a:t>
            </a:r>
          </a:p>
          <a:p>
            <a:pPr marL="0" marR="0" lvl="1" indent="-285750">
              <a:spcBef>
                <a:spcPts val="0"/>
              </a:spcBef>
              <a:spcAft>
                <a:spcPts val="0"/>
              </a:spcAft>
              <a:tabLst>
                <a:tab pos="914400" algn="l"/>
              </a:tabLst>
            </a:pPr>
            <a:r>
              <a:rPr lang="en-US" sz="1400" i="1" dirty="0"/>
              <a:t>OK (Tim)</a:t>
            </a:r>
          </a:p>
          <a:p>
            <a:pPr marL="0" marR="0" lvl="1" indent="-285750">
              <a:spcBef>
                <a:spcPts val="0"/>
              </a:spcBef>
              <a:spcAft>
                <a:spcPts val="0"/>
              </a:spcAft>
              <a:tabLst>
                <a:tab pos="914400" algn="l"/>
              </a:tabLst>
            </a:pPr>
            <a:r>
              <a:rPr lang="en-US" sz="1400" i="1" dirty="0"/>
              <a:t>WA (Roger)</a:t>
            </a:r>
          </a:p>
          <a:p>
            <a:endParaRPr lang="en-US" sz="1400" dirty="0"/>
          </a:p>
          <a:p>
            <a:r>
              <a:rPr lang="en-US" sz="1400" i="1" dirty="0"/>
              <a:t>Then take a few BOD questions if time- keep to 15 min </a:t>
            </a:r>
          </a:p>
        </p:txBody>
      </p:sp>
      <p:sp>
        <p:nvSpPr>
          <p:cNvPr id="4" name="Slide Number Placeholder 3"/>
          <p:cNvSpPr>
            <a:spLocks noGrp="1"/>
          </p:cNvSpPr>
          <p:nvPr>
            <p:ph type="sldNum" sz="quarter" idx="5"/>
          </p:nvPr>
        </p:nvSpPr>
        <p:spPr/>
        <p:txBody>
          <a:bodyPr/>
          <a:lstStyle/>
          <a:p>
            <a:fld id="{51E3C76E-E7AB-4529-839F-54DAE622688B}" type="slidenum">
              <a:rPr lang="en-US" smtClean="0"/>
              <a:t>22</a:t>
            </a:fld>
            <a:endParaRPr lang="en-US" dirty="0"/>
          </a:p>
        </p:txBody>
      </p:sp>
    </p:spTree>
    <p:extLst>
      <p:ext uri="{BB962C8B-B14F-4D97-AF65-F5344CB8AC3E}">
        <p14:creationId xmlns:p14="http://schemas.microsoft.com/office/powerpoint/2010/main" val="205153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t>Patrick</a:t>
            </a:r>
          </a:p>
          <a:p>
            <a:endParaRPr lang="en-US" sz="1400" i="1" dirty="0"/>
          </a:p>
          <a:p>
            <a:r>
              <a:rPr lang="en-US" sz="1400" dirty="0"/>
              <a:t>Two deployments will focus specifically on Vision Zero.  Several other projects including our I-70 effort plus the digital infrastructure initiatives also will support safety – and I believe many others on our list ultimately will consider safety in their approach.</a:t>
            </a:r>
          </a:p>
          <a:p>
            <a:endParaRPr lang="en-US" sz="1400" dirty="0"/>
          </a:p>
          <a:p>
            <a:r>
              <a:rPr lang="en-US" sz="1400" i="1" dirty="0"/>
              <a:t>Ask Joel </a:t>
            </a:r>
            <a:r>
              <a:rPr lang="en-US" sz="1400" i="1"/>
              <a:t>(SD) and Diane </a:t>
            </a:r>
            <a:r>
              <a:rPr lang="en-US" sz="1400" i="1" dirty="0"/>
              <a:t>(NJ</a:t>
            </a:r>
            <a:r>
              <a:rPr lang="en-US" sz="1400" i="1"/>
              <a:t>) for </a:t>
            </a:r>
            <a:r>
              <a:rPr lang="en-US" sz="1400" i="1" dirty="0"/>
              <a:t>brief comments </a:t>
            </a:r>
          </a:p>
        </p:txBody>
      </p:sp>
      <p:sp>
        <p:nvSpPr>
          <p:cNvPr id="4" name="Slide Number Placeholder 3"/>
          <p:cNvSpPr>
            <a:spLocks noGrp="1"/>
          </p:cNvSpPr>
          <p:nvPr>
            <p:ph type="sldNum" sz="quarter" idx="5"/>
          </p:nvPr>
        </p:nvSpPr>
        <p:spPr/>
        <p:txBody>
          <a:bodyPr/>
          <a:lstStyle/>
          <a:p>
            <a:fld id="{51E3C76E-E7AB-4529-839F-54DAE622688B}" type="slidenum">
              <a:rPr lang="en-US" smtClean="0"/>
              <a:t>23</a:t>
            </a:fld>
            <a:endParaRPr lang="en-US" dirty="0"/>
          </a:p>
        </p:txBody>
      </p:sp>
    </p:spTree>
    <p:extLst>
      <p:ext uri="{BB962C8B-B14F-4D97-AF65-F5344CB8AC3E}">
        <p14:creationId xmlns:p14="http://schemas.microsoft.com/office/powerpoint/2010/main" val="4253155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E3C76E-E7AB-4529-839F-54DAE622688B}" type="slidenum">
              <a:rPr lang="en-US" smtClean="0"/>
              <a:t>25</a:t>
            </a:fld>
            <a:endParaRPr lang="en-US" dirty="0"/>
          </a:p>
        </p:txBody>
      </p:sp>
    </p:spTree>
    <p:extLst>
      <p:ext uri="{BB962C8B-B14F-4D97-AF65-F5344CB8AC3E}">
        <p14:creationId xmlns:p14="http://schemas.microsoft.com/office/powerpoint/2010/main" val="673246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excited about launching this initial group of states.</a:t>
            </a:r>
          </a:p>
          <a:p>
            <a:endParaRPr lang="en-US" dirty="0"/>
          </a:p>
          <a:p>
            <a:r>
              <a:rPr lang="en-US" dirty="0"/>
              <a:t>During the next year, we will be working with the states to </a:t>
            </a:r>
          </a:p>
          <a:p>
            <a:pPr marL="171450" indent="-171450">
              <a:buFont typeface="Arial" panose="020B0604020202020204" pitchFamily="34" charset="0"/>
              <a:buChar char="•"/>
            </a:pPr>
            <a:r>
              <a:rPr lang="en-US" dirty="0"/>
              <a:t>Demonstrate progress and refine the concepts for what we can achieve by 2030.</a:t>
            </a:r>
          </a:p>
          <a:p>
            <a:pPr marL="171450" indent="-171450">
              <a:buFont typeface="Arial" panose="020B0604020202020204" pitchFamily="34" charset="0"/>
              <a:buChar char="•"/>
            </a:pPr>
            <a:r>
              <a:rPr lang="en-US" dirty="0"/>
              <a:t>Continue to build out the spectrum of actions for use by all 52 state DOTs.</a:t>
            </a:r>
          </a:p>
          <a:p>
            <a:pPr marL="171450" indent="-171450">
              <a:buFont typeface="Arial" panose="020B0604020202020204" pitchFamily="34" charset="0"/>
              <a:buChar char="•"/>
            </a:pPr>
            <a:r>
              <a:rPr lang="en-US" dirty="0"/>
              <a:t>Continue to engage with the “Challenge Network” of non-traditional partners we assembled in Phase 1.</a:t>
            </a:r>
          </a:p>
          <a:p>
            <a:pPr marL="171450" indent="-171450">
              <a:buFont typeface="Arial" panose="020B0604020202020204" pitchFamily="34" charset="0"/>
              <a:buChar char="•"/>
            </a:pPr>
            <a:r>
              <a:rPr lang="en-US" dirty="0"/>
              <a:t>Share results, tools, and resources with all states and prepare to bring in a new cohort of states.</a:t>
            </a:r>
          </a:p>
          <a:p>
            <a:pPr marL="171450" indent="-171450">
              <a:buFont typeface="Arial" panose="020B0604020202020204" pitchFamily="34" charset="0"/>
              <a:buChar char="•"/>
            </a:pPr>
            <a:r>
              <a:rPr lang="en-US" dirty="0"/>
              <a:t>Continue strong coordination with TRB, USDOT and other partners. As you may have seen in other sessions this week as Victoria has unveiled the new TRB Critical Issues in Transportation report and USDOT has talked about their R&amp;T Strategic Plan, there’s tremendous alignment across organizations right now around key goals and approaches, including the focus on customer/public value; the role of transformational technology and the need to prepare the transportation agency for the future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E3C76E-E7AB-4529-839F-54DAE622688B}" type="slidenum">
              <a:rPr lang="en-US" smtClean="0"/>
              <a:t>26</a:t>
            </a:fld>
            <a:endParaRPr lang="en-US" dirty="0"/>
          </a:p>
        </p:txBody>
      </p:sp>
    </p:spTree>
    <p:extLst>
      <p:ext uri="{BB962C8B-B14F-4D97-AF65-F5344CB8AC3E}">
        <p14:creationId xmlns:p14="http://schemas.microsoft.com/office/powerpoint/2010/main" val="58977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E3C76E-E7AB-4529-839F-54DAE622688B}" type="slidenum">
              <a:rPr lang="en-US" smtClean="0"/>
              <a:t>27</a:t>
            </a:fld>
            <a:endParaRPr lang="en-US" dirty="0"/>
          </a:p>
        </p:txBody>
      </p:sp>
    </p:spTree>
    <p:extLst>
      <p:ext uri="{BB962C8B-B14F-4D97-AF65-F5344CB8AC3E}">
        <p14:creationId xmlns:p14="http://schemas.microsoft.com/office/powerpoint/2010/main" val="38444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recap of work to date</a:t>
            </a:r>
          </a:p>
          <a:p>
            <a:endParaRPr lang="en-US" dirty="0"/>
          </a:p>
          <a:p>
            <a:r>
              <a:rPr lang="en-US" dirty="0"/>
              <a:t>Looked back at prior eras of transportation including what were ‘moonshots’ at the time – golden spike, Panama Canal, Interstate Highway System</a:t>
            </a:r>
          </a:p>
          <a:p>
            <a:endParaRPr lang="en-US" dirty="0"/>
          </a:p>
          <a:p>
            <a:r>
              <a:rPr lang="en-US" dirty="0"/>
              <a:t>Each of these moonshots reflected bold vision, strong leadership, and collaboration of many partners over a short period of time. </a:t>
            </a:r>
          </a:p>
          <a:p>
            <a:endParaRPr lang="en-US" dirty="0"/>
          </a:p>
          <a:p>
            <a:r>
              <a:rPr lang="en-US" dirty="0"/>
              <a:t>Moreover, in each case transportation was not the end, but the means to accomplish a national goal. </a:t>
            </a:r>
          </a:p>
          <a:p>
            <a:pPr marL="176679" indent="-176679">
              <a:buFont typeface="Arial" panose="020B0604020202020204" pitchFamily="34" charset="0"/>
              <a:buChar char="•"/>
            </a:pPr>
            <a:r>
              <a:rPr lang="en-US" dirty="0"/>
              <a:t>the Golden Spike was about connecting a nation together</a:t>
            </a:r>
          </a:p>
          <a:p>
            <a:pPr marL="176679" indent="-176679">
              <a:buFont typeface="Arial" panose="020B0604020202020204" pitchFamily="34" charset="0"/>
              <a:buChar char="•"/>
            </a:pPr>
            <a:r>
              <a:rPr lang="en-US" dirty="0"/>
              <a:t>the Panama Canal was about growing global trade</a:t>
            </a:r>
          </a:p>
          <a:p>
            <a:pPr marL="176679" indent="-176679">
              <a:buFont typeface="Arial" panose="020B0604020202020204" pitchFamily="34" charset="0"/>
              <a:buChar char="•"/>
            </a:pPr>
            <a:r>
              <a:rPr lang="en-US" dirty="0"/>
              <a:t>the Interstate Highway System was about interstate commerce and national defense</a:t>
            </a:r>
          </a:p>
          <a:p>
            <a:pPr marL="176679" indent="-176679">
              <a:buFont typeface="Arial" panose="020B0604020202020204" pitchFamily="34" charset="0"/>
              <a:buChar char="•"/>
            </a:pPr>
            <a:r>
              <a:rPr lang="en-US" dirty="0"/>
              <a:t>the moon landing was about restoring national confidence during the Cold War</a:t>
            </a:r>
          </a:p>
          <a:p>
            <a:endParaRPr lang="en-US" dirty="0"/>
          </a:p>
        </p:txBody>
      </p:sp>
      <p:sp>
        <p:nvSpPr>
          <p:cNvPr id="4" name="Slide Number Placeholder 3"/>
          <p:cNvSpPr>
            <a:spLocks noGrp="1"/>
          </p:cNvSpPr>
          <p:nvPr>
            <p:ph type="sldNum" sz="quarter" idx="5"/>
          </p:nvPr>
        </p:nvSpPr>
        <p:spPr/>
        <p:txBody>
          <a:bodyPr/>
          <a:lstStyle/>
          <a:p>
            <a:fld id="{51E3C76E-E7AB-4529-839F-54DAE622688B}" type="slidenum">
              <a:rPr lang="en-US" smtClean="0"/>
              <a:t>4</a:t>
            </a:fld>
            <a:endParaRPr lang="en-US" dirty="0"/>
          </a:p>
        </p:txBody>
      </p:sp>
    </p:spTree>
    <p:extLst>
      <p:ext uri="{BB962C8B-B14F-4D97-AF65-F5344CB8AC3E}">
        <p14:creationId xmlns:p14="http://schemas.microsoft.com/office/powerpoint/2010/main" val="150483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looked at other industries that have undergone transformation – for example, tourism (Disney) or energy (renewables) or e-commerce (Google)</a:t>
            </a:r>
          </a:p>
          <a:p>
            <a:endParaRPr lang="en-US"/>
          </a:p>
          <a:p>
            <a:r>
              <a:rPr lang="en-US"/>
              <a:t>These transformations often were characterized by common practices that are relevant to state DOTs:</a:t>
            </a:r>
          </a:p>
          <a:p>
            <a:pPr marL="176679" indent="-176679">
              <a:buFont typeface="Arial" panose="020B0604020202020204" pitchFamily="34" charset="0"/>
              <a:buChar char="•"/>
            </a:pPr>
            <a:r>
              <a:rPr lang="en-US"/>
              <a:t>a focus on understanding, responding to, and where possible, shaping customer needs; </a:t>
            </a:r>
          </a:p>
          <a:p>
            <a:pPr marL="176679" indent="-176679">
              <a:buFont typeface="Arial" panose="020B0604020202020204" pitchFamily="34" charset="0"/>
              <a:buChar char="•"/>
            </a:pPr>
            <a:r>
              <a:rPr lang="en-US"/>
              <a:t>a bold vision supported by strong leadership and commitment throughout the organization; </a:t>
            </a:r>
          </a:p>
          <a:p>
            <a:pPr marL="176679" indent="-176679">
              <a:buFont typeface="Arial" panose="020B0604020202020204" pitchFamily="34" charset="0"/>
              <a:buChar char="•"/>
            </a:pPr>
            <a:r>
              <a:rPr lang="en-US"/>
              <a:t>the ingenuity to leverage emerging technologies to advance new business models and customer delivery options; and </a:t>
            </a:r>
          </a:p>
          <a:p>
            <a:pPr marL="176679" indent="-176679">
              <a:buFont typeface="Arial" panose="020B0604020202020204" pitchFamily="34" charset="0"/>
              <a:buChar char="•"/>
            </a:pPr>
            <a:r>
              <a:rPr lang="en-US"/>
              <a:t>strong collaboration with internal and external partners to accomplish change in short period of time. </a:t>
            </a:r>
          </a:p>
        </p:txBody>
      </p:sp>
      <p:sp>
        <p:nvSpPr>
          <p:cNvPr id="4" name="Slide Number Placeholder 3"/>
          <p:cNvSpPr>
            <a:spLocks noGrp="1"/>
          </p:cNvSpPr>
          <p:nvPr>
            <p:ph type="sldNum" sz="quarter" idx="5"/>
          </p:nvPr>
        </p:nvSpPr>
        <p:spPr/>
        <p:txBody>
          <a:bodyPr/>
          <a:lstStyle/>
          <a:p>
            <a:fld id="{51E3C76E-E7AB-4529-839F-54DAE622688B}" type="slidenum">
              <a:rPr lang="en-US" smtClean="0"/>
              <a:t>5</a:t>
            </a:fld>
            <a:endParaRPr lang="en-US"/>
          </a:p>
        </p:txBody>
      </p:sp>
    </p:spTree>
    <p:extLst>
      <p:ext uri="{BB962C8B-B14F-4D97-AF65-F5344CB8AC3E}">
        <p14:creationId xmlns:p14="http://schemas.microsoft.com/office/powerpoint/2010/main" val="386681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565656"/>
                </a:solidFill>
                <a:latin typeface="Segoe UI" panose="020B0502040204020203" pitchFamily="34" charset="0"/>
              </a:rPr>
              <a:t>Several trends, uncertainties, and potential disruptions are converging to create opportunities and challenges for transportation agencies</a:t>
            </a:r>
          </a:p>
          <a:p>
            <a:endParaRPr lang="en-US" sz="1900" dirty="0">
              <a:solidFill>
                <a:srgbClr val="565656"/>
              </a:solidFill>
              <a:latin typeface="Segoe UI" panose="020B0502040204020203" pitchFamily="34" charset="0"/>
            </a:endParaRPr>
          </a:p>
          <a:p>
            <a:r>
              <a:rPr lang="en-US" sz="1900" dirty="0">
                <a:solidFill>
                  <a:srgbClr val="565656"/>
                </a:solidFill>
                <a:latin typeface="Segoe UI" panose="020B0502040204020203" pitchFamily="34" charset="0"/>
              </a:rPr>
              <a:t>We looked at trends in 10 categories- let me highlight a few that were important to the panel as we structured the vision</a:t>
            </a:r>
            <a:endParaRPr lang="en-US" dirty="0"/>
          </a:p>
        </p:txBody>
      </p:sp>
      <p:sp>
        <p:nvSpPr>
          <p:cNvPr id="4" name="Slide Number Placeholder 3"/>
          <p:cNvSpPr>
            <a:spLocks noGrp="1"/>
          </p:cNvSpPr>
          <p:nvPr>
            <p:ph type="sldNum" sz="quarter" idx="5"/>
          </p:nvPr>
        </p:nvSpPr>
        <p:spPr/>
        <p:txBody>
          <a:bodyPr/>
          <a:lstStyle/>
          <a:p>
            <a:fld id="{51E3C76E-E7AB-4529-839F-54DAE622688B}" type="slidenum">
              <a:rPr lang="en-US" smtClean="0"/>
              <a:t>6</a:t>
            </a:fld>
            <a:endParaRPr lang="en-US" dirty="0"/>
          </a:p>
        </p:txBody>
      </p:sp>
    </p:spTree>
    <p:extLst>
      <p:ext uri="{BB962C8B-B14F-4D97-AF65-F5344CB8AC3E}">
        <p14:creationId xmlns:p14="http://schemas.microsoft.com/office/powerpoint/2010/main" val="703447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pace of growth is slowing, the U.S. population is expected to continue to outpace most major industrialized nations due to strong immigration. The U.S. will achieve several major demographic turning points during the next few decades:</a:t>
            </a:r>
          </a:p>
          <a:p>
            <a:pPr marL="176679" indent="-176679">
              <a:buFont typeface="Arial" panose="020B0604020202020204" pitchFamily="34" charset="0"/>
              <a:buChar char="•"/>
            </a:pPr>
            <a:r>
              <a:rPr lang="en-US" dirty="0"/>
              <a:t>Net immigration expected to exceed national increase around 2030</a:t>
            </a:r>
          </a:p>
          <a:p>
            <a:pPr marL="176679" indent="-176679">
              <a:buFont typeface="Arial" panose="020B0604020202020204" pitchFamily="34" charset="0"/>
              <a:buChar char="•"/>
            </a:pPr>
            <a:r>
              <a:rPr lang="en-US" dirty="0"/>
              <a:t>More seniors than children for the first time in US history by mid 2030s</a:t>
            </a:r>
          </a:p>
          <a:p>
            <a:pPr marL="176679" indent="-176679">
              <a:buFont typeface="Arial" panose="020B0604020202020204" pitchFamily="34" charset="0"/>
              <a:buChar char="•"/>
            </a:pPr>
            <a:r>
              <a:rPr lang="en-US" dirty="0"/>
              <a:t>Non-Hispanic White population less than 50% of total by 2040s</a:t>
            </a:r>
          </a:p>
          <a:p>
            <a:pPr marL="176679" indent="-176679">
              <a:buFont typeface="Arial" panose="020B0604020202020204" pitchFamily="34" charset="0"/>
              <a:buChar char="•"/>
            </a:pPr>
            <a:endParaRPr lang="en-US" dirty="0"/>
          </a:p>
          <a:p>
            <a:r>
              <a:rPr lang="en-US" dirty="0"/>
              <a:t>(Source for all is Pew Research Center )</a:t>
            </a:r>
          </a:p>
          <a:p>
            <a:endParaRPr lang="en-US" dirty="0"/>
          </a:p>
        </p:txBody>
      </p:sp>
      <p:sp>
        <p:nvSpPr>
          <p:cNvPr id="4" name="Slide Number Placeholder 3"/>
          <p:cNvSpPr>
            <a:spLocks noGrp="1"/>
          </p:cNvSpPr>
          <p:nvPr>
            <p:ph type="sldNum" sz="quarter" idx="5"/>
          </p:nvPr>
        </p:nvSpPr>
        <p:spPr/>
        <p:txBody>
          <a:bodyPr/>
          <a:lstStyle/>
          <a:p>
            <a:fld id="{51E3C76E-E7AB-4529-839F-54DAE622688B}" type="slidenum">
              <a:rPr lang="en-US" smtClean="0"/>
              <a:t>7</a:t>
            </a:fld>
            <a:endParaRPr lang="en-US" dirty="0"/>
          </a:p>
        </p:txBody>
      </p:sp>
    </p:spTree>
    <p:extLst>
      <p:ext uri="{BB962C8B-B14F-4D97-AF65-F5344CB8AC3E}">
        <p14:creationId xmlns:p14="http://schemas.microsoft.com/office/powerpoint/2010/main" val="385075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Looked at prosperity – concerns about people being left behind by growth – people without access to health care or education or fresh food or broadband. </a:t>
            </a:r>
          </a:p>
          <a:p>
            <a:endParaRPr lang="en-US" dirty="0"/>
          </a:p>
          <a:p>
            <a:r>
              <a:rPr lang="en-US" dirty="0"/>
              <a:t>One key statistic:  our official poverty rate is reported by the Census a 13% of households; the United Way estimates that another 29% of households are people who are employed but have limited assets and income – the ‘working poor’ </a:t>
            </a:r>
          </a:p>
          <a:p>
            <a:endParaRPr lang="en-US" dirty="0"/>
          </a:p>
          <a:p>
            <a:r>
              <a:rPr lang="en-US" dirty="0"/>
              <a:t>(Sources for infographic:  Health Resources and Services Administration 2021; US Census 2019; Broadband Now 2021; US Department of Agriculture 2019</a:t>
            </a:r>
          </a:p>
        </p:txBody>
      </p:sp>
      <p:sp>
        <p:nvSpPr>
          <p:cNvPr id="4" name="Slide Number Placeholder 3"/>
          <p:cNvSpPr>
            <a:spLocks noGrp="1"/>
          </p:cNvSpPr>
          <p:nvPr>
            <p:ph type="sldNum" sz="quarter" idx="5"/>
          </p:nvPr>
        </p:nvSpPr>
        <p:spPr/>
        <p:txBody>
          <a:bodyPr/>
          <a:lstStyle/>
          <a:p>
            <a:fld id="{51E3C76E-E7AB-4529-839F-54DAE622688B}" type="slidenum">
              <a:rPr lang="en-US" smtClean="0"/>
              <a:t>8</a:t>
            </a:fld>
            <a:endParaRPr lang="en-US" dirty="0"/>
          </a:p>
        </p:txBody>
      </p:sp>
    </p:spTree>
    <p:extLst>
      <p:ext uri="{BB962C8B-B14F-4D97-AF65-F5344CB8AC3E}">
        <p14:creationId xmlns:p14="http://schemas.microsoft.com/office/powerpoint/2010/main" val="178996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Looked at the rapid change in technology across the board- data, connectivity, automation, artificial intelligence- what many call Industry 4.0</a:t>
            </a:r>
          </a:p>
          <a:p>
            <a:endParaRPr lang="en-US" dirty="0"/>
          </a:p>
          <a:p>
            <a:r>
              <a:rPr lang="en-US" dirty="0"/>
              <a:t>(sources for stats on the left – Domo, 2020; National Intelligence Council, 2021; Fortune Business Insights, 2021)</a:t>
            </a:r>
          </a:p>
        </p:txBody>
      </p:sp>
      <p:sp>
        <p:nvSpPr>
          <p:cNvPr id="4" name="Slide Number Placeholder 3"/>
          <p:cNvSpPr>
            <a:spLocks noGrp="1"/>
          </p:cNvSpPr>
          <p:nvPr>
            <p:ph type="sldNum" sz="quarter" idx="5"/>
          </p:nvPr>
        </p:nvSpPr>
        <p:spPr/>
        <p:txBody>
          <a:bodyPr/>
          <a:lstStyle/>
          <a:p>
            <a:fld id="{D088903B-4741-4AEE-BFBF-4FFF0C71004B}" type="slidenum">
              <a:rPr lang="en-US" smtClean="0"/>
              <a:t>9</a:t>
            </a:fld>
            <a:endParaRPr lang="en-US" dirty="0"/>
          </a:p>
        </p:txBody>
      </p:sp>
    </p:spTree>
    <p:extLst>
      <p:ext uri="{BB962C8B-B14F-4D97-AF65-F5344CB8AC3E}">
        <p14:creationId xmlns:p14="http://schemas.microsoft.com/office/powerpoint/2010/main" val="16733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Engaged wide range of partners in a retreat- and along the way they became a ‘challenge network’</a:t>
            </a:r>
          </a:p>
        </p:txBody>
      </p:sp>
      <p:sp>
        <p:nvSpPr>
          <p:cNvPr id="4" name="Slide Number Placeholder 3"/>
          <p:cNvSpPr>
            <a:spLocks noGrp="1"/>
          </p:cNvSpPr>
          <p:nvPr>
            <p:ph type="sldNum" sz="quarter" idx="5"/>
          </p:nvPr>
        </p:nvSpPr>
        <p:spPr/>
        <p:txBody>
          <a:bodyPr/>
          <a:lstStyle/>
          <a:p>
            <a:fld id="{51E3C76E-E7AB-4529-839F-54DAE622688B}" type="slidenum">
              <a:rPr lang="en-US" smtClean="0"/>
              <a:t>10</a:t>
            </a:fld>
            <a:endParaRPr lang="en-US" dirty="0"/>
          </a:p>
        </p:txBody>
      </p:sp>
    </p:spTree>
    <p:extLst>
      <p:ext uri="{BB962C8B-B14F-4D97-AF65-F5344CB8AC3E}">
        <p14:creationId xmlns:p14="http://schemas.microsoft.com/office/powerpoint/2010/main" val="3194317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E72EA-EDB6-4AD3-8650-6037B57F38EC}"/>
              </a:ext>
            </a:extLst>
          </p:cNvPr>
          <p:cNvSpPr/>
          <p:nvPr userDrawn="1"/>
        </p:nvSpPr>
        <p:spPr>
          <a:xfrm>
            <a:off x="0" y="45950"/>
            <a:ext cx="1218842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31150D-96E1-4AA7-9E98-A5E893E6BF7D}"/>
              </a:ext>
            </a:extLst>
          </p:cNvPr>
          <p:cNvSpPr/>
          <p:nvPr userDrawn="1"/>
        </p:nvSpPr>
        <p:spPr>
          <a:xfrm>
            <a:off x="0" y="5877877"/>
            <a:ext cx="12192000" cy="980123"/>
          </a:xfrm>
          <a:prstGeom prst="rect">
            <a:avLst/>
          </a:prstGeom>
          <a:gradFill>
            <a:gsLst>
              <a:gs pos="0">
                <a:srgbClr val="18424C"/>
              </a:gs>
              <a:gs pos="100000">
                <a:srgbClr val="2E7D8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pic>
        <p:nvPicPr>
          <p:cNvPr id="76" name="Graphic 75">
            <a:extLst>
              <a:ext uri="{FF2B5EF4-FFF2-40B4-BE49-F238E27FC236}">
                <a16:creationId xmlns:a16="http://schemas.microsoft.com/office/drawing/2014/main" id="{1C07DD7A-DBAC-42D7-99B4-1A82FAA58E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069" b="21953"/>
          <a:stretch/>
        </p:blipFill>
        <p:spPr>
          <a:xfrm>
            <a:off x="5662527" y="4567405"/>
            <a:ext cx="6529473" cy="2290595"/>
          </a:xfrm>
          <a:prstGeom prst="rect">
            <a:avLst/>
          </a:prstGeom>
        </p:spPr>
      </p:pic>
      <p:sp>
        <p:nvSpPr>
          <p:cNvPr id="75" name="Freeform: Shape 74">
            <a:extLst>
              <a:ext uri="{FF2B5EF4-FFF2-40B4-BE49-F238E27FC236}">
                <a16:creationId xmlns:a16="http://schemas.microsoft.com/office/drawing/2014/main" id="{41601836-205E-493E-8303-F1DB2F552FD9}"/>
              </a:ext>
            </a:extLst>
          </p:cNvPr>
          <p:cNvSpPr/>
          <p:nvPr userDrawn="1"/>
        </p:nvSpPr>
        <p:spPr>
          <a:xfrm>
            <a:off x="0" y="0"/>
            <a:ext cx="11878527" cy="1497141"/>
          </a:xfrm>
          <a:custGeom>
            <a:avLst/>
            <a:gdLst>
              <a:gd name="connsiteX0" fmla="*/ 0 w 11878527"/>
              <a:gd name="connsiteY0" fmla="*/ 0 h 1768124"/>
              <a:gd name="connsiteX1" fmla="*/ 11878527 w 11878527"/>
              <a:gd name="connsiteY1" fmla="*/ 0 h 1768124"/>
              <a:gd name="connsiteX2" fmla="*/ 11878527 w 11878527"/>
              <a:gd name="connsiteY2" fmla="*/ 1768124 h 1768124"/>
              <a:gd name="connsiteX3" fmla="*/ 0 w 11878527"/>
              <a:gd name="connsiteY3" fmla="*/ 1768124 h 1768124"/>
            </a:gdLst>
            <a:ahLst/>
            <a:cxnLst>
              <a:cxn ang="0">
                <a:pos x="connsiteX0" y="connsiteY0"/>
              </a:cxn>
              <a:cxn ang="0">
                <a:pos x="connsiteX1" y="connsiteY1"/>
              </a:cxn>
              <a:cxn ang="0">
                <a:pos x="connsiteX2" y="connsiteY2"/>
              </a:cxn>
              <a:cxn ang="0">
                <a:pos x="connsiteX3" y="connsiteY3"/>
              </a:cxn>
            </a:cxnLst>
            <a:rect l="l" t="t" r="r" b="b"/>
            <a:pathLst>
              <a:path w="11878527" h="1768124">
                <a:moveTo>
                  <a:pt x="0" y="0"/>
                </a:moveTo>
                <a:lnTo>
                  <a:pt x="11878527" y="0"/>
                </a:lnTo>
                <a:lnTo>
                  <a:pt x="11878527" y="1768124"/>
                </a:lnTo>
                <a:lnTo>
                  <a:pt x="0" y="1768124"/>
                </a:lnTo>
                <a:close/>
              </a:path>
            </a:pathLst>
          </a:custGeom>
          <a:gradFill>
            <a:gsLst>
              <a:gs pos="0">
                <a:srgbClr val="18424C"/>
              </a:gs>
              <a:gs pos="100000">
                <a:srgbClr val="2E7D8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749B66DE-0799-4EC5-AEDF-953612329A9D}"/>
              </a:ext>
            </a:extLst>
          </p:cNvPr>
          <p:cNvSpPr/>
          <p:nvPr userDrawn="1"/>
        </p:nvSpPr>
        <p:spPr>
          <a:xfrm>
            <a:off x="5255684" y="0"/>
            <a:ext cx="6932736" cy="1497141"/>
          </a:xfrm>
          <a:custGeom>
            <a:avLst/>
            <a:gdLst>
              <a:gd name="connsiteX0" fmla="*/ 1089014 w 6932736"/>
              <a:gd name="connsiteY0" fmla="*/ 0 h 1497141"/>
              <a:gd name="connsiteX1" fmla="*/ 6932736 w 6932736"/>
              <a:gd name="connsiteY1" fmla="*/ 0 h 1497141"/>
              <a:gd name="connsiteX2" fmla="*/ 6932736 w 6932736"/>
              <a:gd name="connsiteY2" fmla="*/ 1497140 h 1497141"/>
              <a:gd name="connsiteX3" fmla="*/ 0 w 6932736"/>
              <a:gd name="connsiteY3" fmla="*/ 1497141 h 1497141"/>
            </a:gdLst>
            <a:ahLst/>
            <a:cxnLst>
              <a:cxn ang="0">
                <a:pos x="connsiteX0" y="connsiteY0"/>
              </a:cxn>
              <a:cxn ang="0">
                <a:pos x="connsiteX1" y="connsiteY1"/>
              </a:cxn>
              <a:cxn ang="0">
                <a:pos x="connsiteX2" y="connsiteY2"/>
              </a:cxn>
              <a:cxn ang="0">
                <a:pos x="connsiteX3" y="connsiteY3"/>
              </a:cxn>
            </a:cxnLst>
            <a:rect l="l" t="t" r="r" b="b"/>
            <a:pathLst>
              <a:path w="6932736" h="1497141">
                <a:moveTo>
                  <a:pt x="1089014" y="0"/>
                </a:moveTo>
                <a:lnTo>
                  <a:pt x="6932736" y="0"/>
                </a:lnTo>
                <a:lnTo>
                  <a:pt x="6932736" y="1497140"/>
                </a:lnTo>
                <a:lnTo>
                  <a:pt x="0" y="1497141"/>
                </a:lnTo>
                <a:close/>
              </a:path>
            </a:pathLst>
          </a:custGeom>
          <a:solidFill>
            <a:srgbClr val="184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itle 1"/>
          <p:cNvSpPr>
            <a:spLocks noGrp="1"/>
          </p:cNvSpPr>
          <p:nvPr userDrawn="1">
            <p:ph type="ctrTitle"/>
          </p:nvPr>
        </p:nvSpPr>
        <p:spPr>
          <a:xfrm>
            <a:off x="584200" y="1655636"/>
            <a:ext cx="11023600" cy="2431832"/>
          </a:xfrm>
        </p:spPr>
        <p:txBody>
          <a:bodyPr anchor="ctr">
            <a:normAutofit/>
          </a:bodyPr>
          <a:lstStyle>
            <a:lvl1pPr algn="ctr">
              <a:defRPr sz="6600">
                <a:solidFill>
                  <a:schemeClr val="accent1"/>
                </a:solidFill>
              </a:defRPr>
            </a:lvl1pPr>
          </a:lstStyle>
          <a:p>
            <a:r>
              <a:rPr lang="en-US"/>
              <a:t>Click to edit Master title style</a:t>
            </a:r>
          </a:p>
        </p:txBody>
      </p:sp>
      <p:sp>
        <p:nvSpPr>
          <p:cNvPr id="18" name="Text Placeholder 7"/>
          <p:cNvSpPr>
            <a:spLocks noGrp="1"/>
          </p:cNvSpPr>
          <p:nvPr userDrawn="1">
            <p:ph type="body" sz="quarter" idx="11" hasCustomPrompt="1"/>
          </p:nvPr>
        </p:nvSpPr>
        <p:spPr>
          <a:xfrm>
            <a:off x="956733" y="5213340"/>
            <a:ext cx="5139267" cy="574334"/>
          </a:xfrm>
        </p:spPr>
        <p:txBody>
          <a:bodyPr>
            <a:noAutofit/>
          </a:bodyPr>
          <a:lstStyle>
            <a:lvl1pPr marL="0" indent="0" algn="ctr">
              <a:buNone/>
              <a:defRPr sz="1800" b="0" i="1">
                <a:solidFill>
                  <a:schemeClr val="accent1"/>
                </a:solidFill>
              </a:defRPr>
            </a:lvl1pPr>
          </a:lstStyle>
          <a:p>
            <a:pPr lvl="0"/>
            <a:r>
              <a:rPr lang="en-US"/>
              <a:t>Client name</a:t>
            </a:r>
          </a:p>
        </p:txBody>
      </p:sp>
      <p:sp>
        <p:nvSpPr>
          <p:cNvPr id="19" name="Text Placeholder 7"/>
          <p:cNvSpPr>
            <a:spLocks noGrp="1"/>
          </p:cNvSpPr>
          <p:nvPr userDrawn="1">
            <p:ph type="body" sz="quarter" idx="13" hasCustomPrompt="1"/>
          </p:nvPr>
        </p:nvSpPr>
        <p:spPr>
          <a:xfrm>
            <a:off x="5658947" y="5205826"/>
            <a:ext cx="5305777" cy="550038"/>
          </a:xfrm>
        </p:spPr>
        <p:txBody>
          <a:bodyPr>
            <a:noAutofit/>
          </a:bodyPr>
          <a:lstStyle>
            <a:lvl1pPr marL="0" indent="0" algn="ctr">
              <a:buNone/>
              <a:defRPr sz="1800" b="0" i="1">
                <a:solidFill>
                  <a:schemeClr val="accent1"/>
                </a:solidFill>
              </a:defRPr>
            </a:lvl1pPr>
          </a:lstStyle>
          <a:p>
            <a:pPr lvl="0"/>
            <a:r>
              <a:rPr lang="en-US"/>
              <a:t>Presenters name</a:t>
            </a:r>
          </a:p>
        </p:txBody>
      </p:sp>
      <p:sp>
        <p:nvSpPr>
          <p:cNvPr id="23" name="Text Placeholder 7"/>
          <p:cNvSpPr>
            <a:spLocks noGrp="1"/>
          </p:cNvSpPr>
          <p:nvPr userDrawn="1">
            <p:ph type="body" sz="quarter" idx="14" hasCustomPrompt="1"/>
          </p:nvPr>
        </p:nvSpPr>
        <p:spPr>
          <a:xfrm>
            <a:off x="584201" y="6389918"/>
            <a:ext cx="2165625" cy="349735"/>
          </a:xfrm>
        </p:spPr>
        <p:txBody>
          <a:bodyPr>
            <a:noAutofit/>
          </a:bodyPr>
          <a:lstStyle>
            <a:lvl1pPr marL="0" indent="0">
              <a:buNone/>
              <a:defRPr sz="1400" b="0" i="0">
                <a:solidFill>
                  <a:schemeClr val="bg1"/>
                </a:solidFill>
              </a:defRPr>
            </a:lvl1pPr>
          </a:lstStyle>
          <a:p>
            <a:pPr lvl="0"/>
            <a:r>
              <a:rPr lang="en-US"/>
              <a:t>Date</a:t>
            </a:r>
          </a:p>
        </p:txBody>
      </p:sp>
      <p:sp>
        <p:nvSpPr>
          <p:cNvPr id="5" name="AutoShape 3"/>
          <p:cNvSpPr>
            <a:spLocks noChangeAspect="1" noChangeArrowheads="1" noTextEdit="1"/>
          </p:cNvSpPr>
          <p:nvPr userDrawn="1"/>
        </p:nvSpPr>
        <p:spPr bwMode="auto">
          <a:xfrm>
            <a:off x="0" y="2994620"/>
            <a:ext cx="12188420" cy="10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6" name="Freeform 14"/>
          <p:cNvSpPr>
            <a:spLocks/>
          </p:cNvSpPr>
          <p:nvPr userDrawn="1"/>
        </p:nvSpPr>
        <p:spPr bwMode="auto">
          <a:xfrm>
            <a:off x="5255683" y="5862638"/>
            <a:ext cx="5801784" cy="1522412"/>
          </a:xfrm>
          <a:custGeom>
            <a:avLst/>
            <a:gdLst>
              <a:gd name="T0" fmla="*/ 0 w 2741"/>
              <a:gd name="T1" fmla="*/ 959 h 959"/>
              <a:gd name="T2" fmla="*/ 2239 w 2741"/>
              <a:gd name="T3" fmla="*/ 959 h 959"/>
              <a:gd name="T4" fmla="*/ 2741 w 2741"/>
              <a:gd name="T5" fmla="*/ 2 h 959"/>
              <a:gd name="T6" fmla="*/ 929 w 2741"/>
              <a:gd name="T7" fmla="*/ 0 h 959"/>
            </a:gdLst>
            <a:ahLst/>
            <a:cxnLst>
              <a:cxn ang="0">
                <a:pos x="T0" y="T1"/>
              </a:cxn>
              <a:cxn ang="0">
                <a:pos x="T2" y="T3"/>
              </a:cxn>
              <a:cxn ang="0">
                <a:pos x="T4" y="T5"/>
              </a:cxn>
              <a:cxn ang="0">
                <a:pos x="T6" y="T7"/>
              </a:cxn>
            </a:cxnLst>
            <a:rect l="0" t="0" r="r" b="b"/>
            <a:pathLst>
              <a:path w="2741" h="959">
                <a:moveTo>
                  <a:pt x="0" y="959"/>
                </a:moveTo>
                <a:lnTo>
                  <a:pt x="2239" y="959"/>
                </a:lnTo>
                <a:lnTo>
                  <a:pt x="2741" y="2"/>
                </a:lnTo>
                <a:lnTo>
                  <a:pt x="9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 name="Subtitle 2"/>
          <p:cNvSpPr>
            <a:spLocks noGrp="1"/>
          </p:cNvSpPr>
          <p:nvPr userDrawn="1">
            <p:ph type="subTitle" idx="1"/>
          </p:nvPr>
        </p:nvSpPr>
        <p:spPr>
          <a:xfrm>
            <a:off x="584201" y="4231211"/>
            <a:ext cx="11023599" cy="519723"/>
          </a:xfrm>
        </p:spPr>
        <p:txBody>
          <a:bodyPr anchor="ctr" anchorCtr="0">
            <a:noAutofit/>
          </a:bodyPr>
          <a:lstStyle>
            <a:lvl1pPr marL="0" indent="0" algn="ctr">
              <a:buNone/>
              <a:defRPr sz="2400" b="1" i="1">
                <a:solidFill>
                  <a:schemeClr val="accent2">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807298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vl3pPr>
              <a:buClr>
                <a:schemeClr val="accent5"/>
              </a:buClr>
              <a:defRPr/>
            </a:lvl3pPr>
            <a:lvl4pPr>
              <a:buClr>
                <a:schemeClr val="accent1">
                  <a:lumMod val="75000"/>
                </a:schemeClr>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p:nvPr/>
        </p:nvGrpSpPr>
        <p:grpSpPr>
          <a:xfrm>
            <a:off x="0" y="6780946"/>
            <a:ext cx="12192000" cy="88357"/>
            <a:chOff x="0" y="6631143"/>
            <a:chExt cx="9144000" cy="88357"/>
          </a:xfrm>
        </p:grpSpPr>
        <p:sp>
          <p:nvSpPr>
            <p:cNvPr id="13" name="Rectangle 12"/>
            <p:cNvSpPr>
              <a:spLocks noChangeArrowheads="1"/>
            </p:cNvSpPr>
            <p:nvPr/>
          </p:nvSpPr>
          <p:spPr bwMode="auto">
            <a:xfrm>
              <a:off x="0" y="6631143"/>
              <a:ext cx="1833995" cy="8835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Rectangle 13"/>
            <p:cNvSpPr>
              <a:spLocks noChangeArrowheads="1"/>
            </p:cNvSpPr>
            <p:nvPr/>
          </p:nvSpPr>
          <p:spPr bwMode="auto">
            <a:xfrm>
              <a:off x="18288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 name="Rectangle 14"/>
            <p:cNvSpPr>
              <a:spLocks noChangeArrowheads="1"/>
            </p:cNvSpPr>
            <p:nvPr/>
          </p:nvSpPr>
          <p:spPr bwMode="auto">
            <a:xfrm>
              <a:off x="3657600"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6" name="Rectangle 15"/>
            <p:cNvSpPr>
              <a:spLocks noChangeArrowheads="1"/>
            </p:cNvSpPr>
            <p:nvPr/>
          </p:nvSpPr>
          <p:spPr bwMode="auto">
            <a:xfrm>
              <a:off x="54864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7" name="Rectangle 16"/>
            <p:cNvSpPr>
              <a:spLocks noChangeArrowheads="1"/>
            </p:cNvSpPr>
            <p:nvPr/>
          </p:nvSpPr>
          <p:spPr bwMode="auto">
            <a:xfrm>
              <a:off x="7310005"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119703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6983" y="1759875"/>
            <a:ext cx="5156200" cy="4095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9875"/>
            <a:ext cx="5156200" cy="4095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9">
            <a:extLst>
              <a:ext uri="{FF2B5EF4-FFF2-40B4-BE49-F238E27FC236}">
                <a16:creationId xmlns:a16="http://schemas.microsoft.com/office/drawing/2014/main" id="{C9FAE77C-7466-45B2-A5BB-7C7B81112F43}"/>
              </a:ext>
            </a:extLst>
          </p:cNvPr>
          <p:cNvGrpSpPr/>
          <p:nvPr userDrawn="1"/>
        </p:nvGrpSpPr>
        <p:grpSpPr>
          <a:xfrm>
            <a:off x="0" y="6780946"/>
            <a:ext cx="12192000" cy="88357"/>
            <a:chOff x="0" y="6631143"/>
            <a:chExt cx="9144000" cy="88357"/>
          </a:xfrm>
        </p:grpSpPr>
        <p:sp>
          <p:nvSpPr>
            <p:cNvPr id="21" name="Rectangle 20">
              <a:extLst>
                <a:ext uri="{FF2B5EF4-FFF2-40B4-BE49-F238E27FC236}">
                  <a16:creationId xmlns:a16="http://schemas.microsoft.com/office/drawing/2014/main" id="{817926C7-6FF5-41D5-89F7-AF66937A81BC}"/>
                </a:ext>
              </a:extLst>
            </p:cNvPr>
            <p:cNvSpPr>
              <a:spLocks noChangeArrowheads="1"/>
            </p:cNvSpPr>
            <p:nvPr/>
          </p:nvSpPr>
          <p:spPr bwMode="auto">
            <a:xfrm>
              <a:off x="0" y="6631143"/>
              <a:ext cx="1833995" cy="8835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 name="Rectangle 21">
              <a:extLst>
                <a:ext uri="{FF2B5EF4-FFF2-40B4-BE49-F238E27FC236}">
                  <a16:creationId xmlns:a16="http://schemas.microsoft.com/office/drawing/2014/main" id="{5E40BF83-4D75-4EDB-B63F-04F35A2FC237}"/>
                </a:ext>
              </a:extLst>
            </p:cNvPr>
            <p:cNvSpPr>
              <a:spLocks noChangeArrowheads="1"/>
            </p:cNvSpPr>
            <p:nvPr/>
          </p:nvSpPr>
          <p:spPr bwMode="auto">
            <a:xfrm>
              <a:off x="18288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3" name="Rectangle 22">
              <a:extLst>
                <a:ext uri="{FF2B5EF4-FFF2-40B4-BE49-F238E27FC236}">
                  <a16:creationId xmlns:a16="http://schemas.microsoft.com/office/drawing/2014/main" id="{85B9448E-0616-4C66-A073-A505BC44929B}"/>
                </a:ext>
              </a:extLst>
            </p:cNvPr>
            <p:cNvSpPr>
              <a:spLocks noChangeArrowheads="1"/>
            </p:cNvSpPr>
            <p:nvPr/>
          </p:nvSpPr>
          <p:spPr bwMode="auto">
            <a:xfrm>
              <a:off x="3657600"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4" name="Rectangle 23">
              <a:extLst>
                <a:ext uri="{FF2B5EF4-FFF2-40B4-BE49-F238E27FC236}">
                  <a16:creationId xmlns:a16="http://schemas.microsoft.com/office/drawing/2014/main" id="{319567A5-E030-4F60-8ABA-25E2D5BAFD8F}"/>
                </a:ext>
              </a:extLst>
            </p:cNvPr>
            <p:cNvSpPr>
              <a:spLocks noChangeArrowheads="1"/>
            </p:cNvSpPr>
            <p:nvPr/>
          </p:nvSpPr>
          <p:spPr bwMode="auto">
            <a:xfrm>
              <a:off x="54864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5" name="Rectangle 24">
              <a:extLst>
                <a:ext uri="{FF2B5EF4-FFF2-40B4-BE49-F238E27FC236}">
                  <a16:creationId xmlns:a16="http://schemas.microsoft.com/office/drawing/2014/main" id="{4D56F1FE-C208-4521-88B1-5D7E64681F76}"/>
                </a:ext>
              </a:extLst>
            </p:cNvPr>
            <p:cNvSpPr>
              <a:spLocks noChangeArrowheads="1"/>
            </p:cNvSpPr>
            <p:nvPr/>
          </p:nvSpPr>
          <p:spPr bwMode="auto">
            <a:xfrm>
              <a:off x="7310005"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81862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18" name="Group 17">
            <a:extLst>
              <a:ext uri="{FF2B5EF4-FFF2-40B4-BE49-F238E27FC236}">
                <a16:creationId xmlns:a16="http://schemas.microsoft.com/office/drawing/2014/main" id="{067C97EE-86AC-4E7C-9721-5998479DF1B8}"/>
              </a:ext>
            </a:extLst>
          </p:cNvPr>
          <p:cNvGrpSpPr/>
          <p:nvPr userDrawn="1"/>
        </p:nvGrpSpPr>
        <p:grpSpPr>
          <a:xfrm>
            <a:off x="0" y="6780946"/>
            <a:ext cx="12192000" cy="88357"/>
            <a:chOff x="0" y="6631143"/>
            <a:chExt cx="9144000" cy="88357"/>
          </a:xfrm>
        </p:grpSpPr>
        <p:sp>
          <p:nvSpPr>
            <p:cNvPr id="19" name="Rectangle 18">
              <a:extLst>
                <a:ext uri="{FF2B5EF4-FFF2-40B4-BE49-F238E27FC236}">
                  <a16:creationId xmlns:a16="http://schemas.microsoft.com/office/drawing/2014/main" id="{D935BF01-1911-43AE-991B-954BBD982DE9}"/>
                </a:ext>
              </a:extLst>
            </p:cNvPr>
            <p:cNvSpPr>
              <a:spLocks noChangeArrowheads="1"/>
            </p:cNvSpPr>
            <p:nvPr/>
          </p:nvSpPr>
          <p:spPr bwMode="auto">
            <a:xfrm>
              <a:off x="0" y="6631143"/>
              <a:ext cx="1833995" cy="8835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 name="Rectangle 19">
              <a:extLst>
                <a:ext uri="{FF2B5EF4-FFF2-40B4-BE49-F238E27FC236}">
                  <a16:creationId xmlns:a16="http://schemas.microsoft.com/office/drawing/2014/main" id="{BDC0F036-9F92-443F-9164-5A5AE8EBEF41}"/>
                </a:ext>
              </a:extLst>
            </p:cNvPr>
            <p:cNvSpPr>
              <a:spLocks noChangeArrowheads="1"/>
            </p:cNvSpPr>
            <p:nvPr/>
          </p:nvSpPr>
          <p:spPr bwMode="auto">
            <a:xfrm>
              <a:off x="18288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1" name="Rectangle 20">
              <a:extLst>
                <a:ext uri="{FF2B5EF4-FFF2-40B4-BE49-F238E27FC236}">
                  <a16:creationId xmlns:a16="http://schemas.microsoft.com/office/drawing/2014/main" id="{6BEE61A9-5ACF-4BA2-843D-CC682B12FCEB}"/>
                </a:ext>
              </a:extLst>
            </p:cNvPr>
            <p:cNvSpPr>
              <a:spLocks noChangeArrowheads="1"/>
            </p:cNvSpPr>
            <p:nvPr/>
          </p:nvSpPr>
          <p:spPr bwMode="auto">
            <a:xfrm>
              <a:off x="3657600"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2" name="Rectangle 21">
              <a:extLst>
                <a:ext uri="{FF2B5EF4-FFF2-40B4-BE49-F238E27FC236}">
                  <a16:creationId xmlns:a16="http://schemas.microsoft.com/office/drawing/2014/main" id="{674F7924-FBFA-4128-8058-316B1FC211FC}"/>
                </a:ext>
              </a:extLst>
            </p:cNvPr>
            <p:cNvSpPr>
              <a:spLocks noChangeArrowheads="1"/>
            </p:cNvSpPr>
            <p:nvPr/>
          </p:nvSpPr>
          <p:spPr bwMode="auto">
            <a:xfrm>
              <a:off x="54864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3" name="Rectangle 22">
              <a:extLst>
                <a:ext uri="{FF2B5EF4-FFF2-40B4-BE49-F238E27FC236}">
                  <a16:creationId xmlns:a16="http://schemas.microsoft.com/office/drawing/2014/main" id="{D3C50B94-5C6B-425C-9822-C7D44DB4774B}"/>
                </a:ext>
              </a:extLst>
            </p:cNvPr>
            <p:cNvSpPr>
              <a:spLocks noChangeArrowheads="1"/>
            </p:cNvSpPr>
            <p:nvPr/>
          </p:nvSpPr>
          <p:spPr bwMode="auto">
            <a:xfrm>
              <a:off x="7310005"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290290140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7F9A8B6-B031-4410-97BA-FA56986400FC}"/>
              </a:ext>
            </a:extLst>
          </p:cNvPr>
          <p:cNvGrpSpPr/>
          <p:nvPr userDrawn="1"/>
        </p:nvGrpSpPr>
        <p:grpSpPr>
          <a:xfrm>
            <a:off x="0" y="6780946"/>
            <a:ext cx="12192000" cy="88357"/>
            <a:chOff x="0" y="6631143"/>
            <a:chExt cx="9144000" cy="88357"/>
          </a:xfrm>
        </p:grpSpPr>
        <p:sp>
          <p:nvSpPr>
            <p:cNvPr id="11" name="Rectangle 10">
              <a:extLst>
                <a:ext uri="{FF2B5EF4-FFF2-40B4-BE49-F238E27FC236}">
                  <a16:creationId xmlns:a16="http://schemas.microsoft.com/office/drawing/2014/main" id="{4CE1F719-82F4-45FD-9B12-93E67C919533}"/>
                </a:ext>
              </a:extLst>
            </p:cNvPr>
            <p:cNvSpPr>
              <a:spLocks noChangeArrowheads="1"/>
            </p:cNvSpPr>
            <p:nvPr/>
          </p:nvSpPr>
          <p:spPr bwMode="auto">
            <a:xfrm>
              <a:off x="0" y="6631143"/>
              <a:ext cx="1833995" cy="8835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Rectangle 11">
              <a:extLst>
                <a:ext uri="{FF2B5EF4-FFF2-40B4-BE49-F238E27FC236}">
                  <a16:creationId xmlns:a16="http://schemas.microsoft.com/office/drawing/2014/main" id="{F2DD8FB6-4B4B-48F3-967D-AE73C72488F2}"/>
                </a:ext>
              </a:extLst>
            </p:cNvPr>
            <p:cNvSpPr>
              <a:spLocks noChangeArrowheads="1"/>
            </p:cNvSpPr>
            <p:nvPr/>
          </p:nvSpPr>
          <p:spPr bwMode="auto">
            <a:xfrm>
              <a:off x="18288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3" name="Rectangle 12">
              <a:extLst>
                <a:ext uri="{FF2B5EF4-FFF2-40B4-BE49-F238E27FC236}">
                  <a16:creationId xmlns:a16="http://schemas.microsoft.com/office/drawing/2014/main" id="{6C3C92E1-E341-4440-9E32-B0D59A5649DC}"/>
                </a:ext>
              </a:extLst>
            </p:cNvPr>
            <p:cNvSpPr>
              <a:spLocks noChangeArrowheads="1"/>
            </p:cNvSpPr>
            <p:nvPr/>
          </p:nvSpPr>
          <p:spPr bwMode="auto">
            <a:xfrm>
              <a:off x="3657600"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4" name="Rectangle 13">
              <a:extLst>
                <a:ext uri="{FF2B5EF4-FFF2-40B4-BE49-F238E27FC236}">
                  <a16:creationId xmlns:a16="http://schemas.microsoft.com/office/drawing/2014/main" id="{8C0DE0A5-B6D4-4144-91C3-049FCC3C9CD8}"/>
                </a:ext>
              </a:extLst>
            </p:cNvPr>
            <p:cNvSpPr>
              <a:spLocks noChangeArrowheads="1"/>
            </p:cNvSpPr>
            <p:nvPr/>
          </p:nvSpPr>
          <p:spPr bwMode="auto">
            <a:xfrm>
              <a:off x="54864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 name="Rectangle 14">
              <a:extLst>
                <a:ext uri="{FF2B5EF4-FFF2-40B4-BE49-F238E27FC236}">
                  <a16:creationId xmlns:a16="http://schemas.microsoft.com/office/drawing/2014/main" id="{E531ACA5-EAD8-4BFE-8CCE-CB458DAE0FBA}"/>
                </a:ext>
              </a:extLst>
            </p:cNvPr>
            <p:cNvSpPr>
              <a:spLocks noChangeArrowheads="1"/>
            </p:cNvSpPr>
            <p:nvPr/>
          </p:nvSpPr>
          <p:spPr bwMode="auto">
            <a:xfrm>
              <a:off x="7310005"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257623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0BDE596-DEBF-57D3-FDD3-B609CF417AA6}"/>
              </a:ext>
            </a:extLst>
          </p:cNvPr>
          <p:cNvSpPr/>
          <p:nvPr userDrawn="1"/>
        </p:nvSpPr>
        <p:spPr>
          <a:xfrm>
            <a:off x="-7162" y="0"/>
            <a:ext cx="12192000" cy="3690730"/>
          </a:xfrm>
          <a:custGeom>
            <a:avLst/>
            <a:gdLst>
              <a:gd name="connsiteX0" fmla="*/ 0 w 11878527"/>
              <a:gd name="connsiteY0" fmla="*/ 0 h 1768124"/>
              <a:gd name="connsiteX1" fmla="*/ 11878527 w 11878527"/>
              <a:gd name="connsiteY1" fmla="*/ 0 h 1768124"/>
              <a:gd name="connsiteX2" fmla="*/ 11878527 w 11878527"/>
              <a:gd name="connsiteY2" fmla="*/ 1768124 h 1768124"/>
              <a:gd name="connsiteX3" fmla="*/ 0 w 11878527"/>
              <a:gd name="connsiteY3" fmla="*/ 1768124 h 1768124"/>
            </a:gdLst>
            <a:ahLst/>
            <a:cxnLst>
              <a:cxn ang="0">
                <a:pos x="connsiteX0" y="connsiteY0"/>
              </a:cxn>
              <a:cxn ang="0">
                <a:pos x="connsiteX1" y="connsiteY1"/>
              </a:cxn>
              <a:cxn ang="0">
                <a:pos x="connsiteX2" y="connsiteY2"/>
              </a:cxn>
              <a:cxn ang="0">
                <a:pos x="connsiteX3" y="connsiteY3"/>
              </a:cxn>
            </a:cxnLst>
            <a:rect l="l" t="t" r="r" b="b"/>
            <a:pathLst>
              <a:path w="11878527" h="1768124">
                <a:moveTo>
                  <a:pt x="0" y="0"/>
                </a:moveTo>
                <a:lnTo>
                  <a:pt x="11878527" y="0"/>
                </a:lnTo>
                <a:lnTo>
                  <a:pt x="11878527" y="1768124"/>
                </a:lnTo>
                <a:lnTo>
                  <a:pt x="0" y="17681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 name="Group 9">
            <a:extLst>
              <a:ext uri="{FF2B5EF4-FFF2-40B4-BE49-F238E27FC236}">
                <a16:creationId xmlns:a16="http://schemas.microsoft.com/office/drawing/2014/main" id="{77F9A8B6-B031-4410-97BA-FA56986400FC}"/>
              </a:ext>
            </a:extLst>
          </p:cNvPr>
          <p:cNvGrpSpPr/>
          <p:nvPr userDrawn="1"/>
        </p:nvGrpSpPr>
        <p:grpSpPr>
          <a:xfrm>
            <a:off x="0" y="6780946"/>
            <a:ext cx="12192000" cy="88357"/>
            <a:chOff x="0" y="6631143"/>
            <a:chExt cx="9144000" cy="88357"/>
          </a:xfrm>
        </p:grpSpPr>
        <p:sp>
          <p:nvSpPr>
            <p:cNvPr id="11" name="Rectangle 10">
              <a:extLst>
                <a:ext uri="{FF2B5EF4-FFF2-40B4-BE49-F238E27FC236}">
                  <a16:creationId xmlns:a16="http://schemas.microsoft.com/office/drawing/2014/main" id="{4CE1F719-82F4-45FD-9B12-93E67C919533}"/>
                </a:ext>
              </a:extLst>
            </p:cNvPr>
            <p:cNvSpPr>
              <a:spLocks noChangeArrowheads="1"/>
            </p:cNvSpPr>
            <p:nvPr/>
          </p:nvSpPr>
          <p:spPr bwMode="auto">
            <a:xfrm>
              <a:off x="0" y="6631143"/>
              <a:ext cx="1833995" cy="8835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Rectangle 11">
              <a:extLst>
                <a:ext uri="{FF2B5EF4-FFF2-40B4-BE49-F238E27FC236}">
                  <a16:creationId xmlns:a16="http://schemas.microsoft.com/office/drawing/2014/main" id="{F2DD8FB6-4B4B-48F3-967D-AE73C72488F2}"/>
                </a:ext>
              </a:extLst>
            </p:cNvPr>
            <p:cNvSpPr>
              <a:spLocks noChangeArrowheads="1"/>
            </p:cNvSpPr>
            <p:nvPr/>
          </p:nvSpPr>
          <p:spPr bwMode="auto">
            <a:xfrm>
              <a:off x="18288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3" name="Rectangle 12">
              <a:extLst>
                <a:ext uri="{FF2B5EF4-FFF2-40B4-BE49-F238E27FC236}">
                  <a16:creationId xmlns:a16="http://schemas.microsoft.com/office/drawing/2014/main" id="{6C3C92E1-E341-4440-9E32-B0D59A5649DC}"/>
                </a:ext>
              </a:extLst>
            </p:cNvPr>
            <p:cNvSpPr>
              <a:spLocks noChangeArrowheads="1"/>
            </p:cNvSpPr>
            <p:nvPr/>
          </p:nvSpPr>
          <p:spPr bwMode="auto">
            <a:xfrm>
              <a:off x="3657600"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4" name="Rectangle 13">
              <a:extLst>
                <a:ext uri="{FF2B5EF4-FFF2-40B4-BE49-F238E27FC236}">
                  <a16:creationId xmlns:a16="http://schemas.microsoft.com/office/drawing/2014/main" id="{8C0DE0A5-B6D4-4144-91C3-049FCC3C9CD8}"/>
                </a:ext>
              </a:extLst>
            </p:cNvPr>
            <p:cNvSpPr>
              <a:spLocks noChangeArrowheads="1"/>
            </p:cNvSpPr>
            <p:nvPr/>
          </p:nvSpPr>
          <p:spPr bwMode="auto">
            <a:xfrm>
              <a:off x="5486400" y="6631143"/>
              <a:ext cx="1833995" cy="88357"/>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15" name="Rectangle 14">
              <a:extLst>
                <a:ext uri="{FF2B5EF4-FFF2-40B4-BE49-F238E27FC236}">
                  <a16:creationId xmlns:a16="http://schemas.microsoft.com/office/drawing/2014/main" id="{E531ACA5-EAD8-4BFE-8CCE-CB458DAE0FBA}"/>
                </a:ext>
              </a:extLst>
            </p:cNvPr>
            <p:cNvSpPr>
              <a:spLocks noChangeArrowheads="1"/>
            </p:cNvSpPr>
            <p:nvPr/>
          </p:nvSpPr>
          <p:spPr bwMode="auto">
            <a:xfrm>
              <a:off x="7310005" y="6631143"/>
              <a:ext cx="1833995" cy="883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00" dirty="0"/>
            </a:p>
          </p:txBody>
        </p:sp>
      </p:grpSp>
      <p:sp>
        <p:nvSpPr>
          <p:cNvPr id="9" name="Freeform: Shape 8">
            <a:extLst>
              <a:ext uri="{FF2B5EF4-FFF2-40B4-BE49-F238E27FC236}">
                <a16:creationId xmlns:a16="http://schemas.microsoft.com/office/drawing/2014/main" id="{DE6422B2-D0DA-26AE-FAA5-9A008C7F0C0C}"/>
              </a:ext>
            </a:extLst>
          </p:cNvPr>
          <p:cNvSpPr/>
          <p:nvPr userDrawn="1"/>
        </p:nvSpPr>
        <p:spPr>
          <a:xfrm>
            <a:off x="-7162" y="0"/>
            <a:ext cx="12192000" cy="3690730"/>
          </a:xfrm>
          <a:custGeom>
            <a:avLst/>
            <a:gdLst>
              <a:gd name="connsiteX0" fmla="*/ 0 w 11878527"/>
              <a:gd name="connsiteY0" fmla="*/ 0 h 1768124"/>
              <a:gd name="connsiteX1" fmla="*/ 11878527 w 11878527"/>
              <a:gd name="connsiteY1" fmla="*/ 0 h 1768124"/>
              <a:gd name="connsiteX2" fmla="*/ 11878527 w 11878527"/>
              <a:gd name="connsiteY2" fmla="*/ 1768124 h 1768124"/>
              <a:gd name="connsiteX3" fmla="*/ 0 w 11878527"/>
              <a:gd name="connsiteY3" fmla="*/ 1768124 h 1768124"/>
            </a:gdLst>
            <a:ahLst/>
            <a:cxnLst>
              <a:cxn ang="0">
                <a:pos x="connsiteX0" y="connsiteY0"/>
              </a:cxn>
              <a:cxn ang="0">
                <a:pos x="connsiteX1" y="connsiteY1"/>
              </a:cxn>
              <a:cxn ang="0">
                <a:pos x="connsiteX2" y="connsiteY2"/>
              </a:cxn>
              <a:cxn ang="0">
                <a:pos x="connsiteX3" y="connsiteY3"/>
              </a:cxn>
            </a:cxnLst>
            <a:rect l="l" t="t" r="r" b="b"/>
            <a:pathLst>
              <a:path w="11878527" h="1768124">
                <a:moveTo>
                  <a:pt x="0" y="0"/>
                </a:moveTo>
                <a:lnTo>
                  <a:pt x="11878527" y="0"/>
                </a:lnTo>
                <a:lnTo>
                  <a:pt x="11878527" y="1768124"/>
                </a:lnTo>
                <a:lnTo>
                  <a:pt x="0" y="1768124"/>
                </a:lnTo>
                <a:close/>
              </a:path>
            </a:pathLst>
          </a:custGeom>
          <a:gradFill flip="none" rotWithShape="1">
            <a:gsLst>
              <a:gs pos="100000">
                <a:schemeClr val="accent1">
                  <a:alpha val="39000"/>
                </a:schemeClr>
              </a:gs>
              <a:gs pos="71000">
                <a:srgbClr val="207390">
                  <a:alpha val="18000"/>
                </a:srgbClr>
              </a:gs>
              <a:gs pos="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5706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flipV="1">
            <a:off x="0" y="0"/>
            <a:ext cx="12192000" cy="6858000"/>
          </a:xfrm>
          <a:prstGeom prst="rect">
            <a:avLst/>
          </a:prstGeom>
          <a:gradFill flip="none" rotWithShape="1">
            <a:gsLst>
              <a:gs pos="35000">
                <a:schemeClr val="accent1"/>
              </a:gs>
              <a:gs pos="100000">
                <a:schemeClr val="accent1">
                  <a:lumMod val="50000"/>
                </a:schemeClr>
              </a:gs>
              <a:gs pos="0">
                <a:schemeClr val="accent1">
                  <a:lumMod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flipV="1">
            <a:off x="0" y="802041"/>
            <a:ext cx="12191999" cy="3931921"/>
          </a:xfrm>
          <a:prstGeom prst="rect">
            <a:avLst/>
          </a:prstGeom>
          <a:gradFill>
            <a:gsLst>
              <a:gs pos="21000">
                <a:schemeClr val="accent4"/>
              </a:gs>
              <a:gs pos="100000">
                <a:schemeClr val="accent1">
                  <a:lumMod val="75000"/>
                  <a:alpha val="0"/>
                </a:schemeClr>
              </a:gs>
              <a:gs pos="0">
                <a:schemeClr val="accent4">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4"/>
          <p:cNvSpPr>
            <a:spLocks noGrp="1"/>
          </p:cNvSpPr>
          <p:nvPr userDrawn="1">
            <p:ph type="title" hasCustomPrompt="1"/>
          </p:nvPr>
        </p:nvSpPr>
        <p:spPr>
          <a:xfrm>
            <a:off x="838199" y="893484"/>
            <a:ext cx="9208771" cy="3737609"/>
          </a:xfrm>
        </p:spPr>
        <p:txBody>
          <a:bodyPr anchor="ctr">
            <a:noAutofit/>
          </a:bodyPr>
          <a:lstStyle>
            <a:lvl1pPr algn="l">
              <a:defRPr sz="7200" b="1" i="1">
                <a:solidFill>
                  <a:schemeClr val="bg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defRPr>
            </a:lvl1pPr>
          </a:lstStyle>
          <a:p>
            <a:r>
              <a:rPr lang="en-US"/>
              <a:t>Click to edit Divider title style</a:t>
            </a:r>
          </a:p>
        </p:txBody>
      </p:sp>
      <p:pic>
        <p:nvPicPr>
          <p:cNvPr id="6" name="Graphic 5">
            <a:extLst>
              <a:ext uri="{FF2B5EF4-FFF2-40B4-BE49-F238E27FC236}">
                <a16:creationId xmlns:a16="http://schemas.microsoft.com/office/drawing/2014/main" id="{C0DF793A-5910-40C4-82B9-DCA6D4D197B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069" b="21953"/>
          <a:stretch/>
        </p:blipFill>
        <p:spPr>
          <a:xfrm>
            <a:off x="-123215" y="2537717"/>
            <a:ext cx="12315216" cy="4320283"/>
          </a:xfrm>
          <a:prstGeom prst="rect">
            <a:avLst/>
          </a:prstGeom>
        </p:spPr>
      </p:pic>
    </p:spTree>
    <p:extLst>
      <p:ext uri="{BB962C8B-B14F-4D97-AF65-F5344CB8AC3E}">
        <p14:creationId xmlns:p14="http://schemas.microsoft.com/office/powerpoint/2010/main" val="39787147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AECA5E26-1805-4E26-8EC1-B68527048D36}"/>
              </a:ext>
            </a:extLst>
          </p:cNvPr>
          <p:cNvSpPr/>
          <p:nvPr userDrawn="1"/>
        </p:nvSpPr>
        <p:spPr>
          <a:xfrm rot="10800000">
            <a:off x="-7162" y="5803726"/>
            <a:ext cx="12192000" cy="1054273"/>
          </a:xfrm>
          <a:custGeom>
            <a:avLst/>
            <a:gdLst>
              <a:gd name="connsiteX0" fmla="*/ 0 w 11878527"/>
              <a:gd name="connsiteY0" fmla="*/ 0 h 1768124"/>
              <a:gd name="connsiteX1" fmla="*/ 11878527 w 11878527"/>
              <a:gd name="connsiteY1" fmla="*/ 0 h 1768124"/>
              <a:gd name="connsiteX2" fmla="*/ 11878527 w 11878527"/>
              <a:gd name="connsiteY2" fmla="*/ 1768124 h 1768124"/>
              <a:gd name="connsiteX3" fmla="*/ 0 w 11878527"/>
              <a:gd name="connsiteY3" fmla="*/ 1768124 h 1768124"/>
            </a:gdLst>
            <a:ahLst/>
            <a:cxnLst>
              <a:cxn ang="0">
                <a:pos x="connsiteX0" y="connsiteY0"/>
              </a:cxn>
              <a:cxn ang="0">
                <a:pos x="connsiteX1" y="connsiteY1"/>
              </a:cxn>
              <a:cxn ang="0">
                <a:pos x="connsiteX2" y="connsiteY2"/>
              </a:cxn>
              <a:cxn ang="0">
                <a:pos x="connsiteX3" y="connsiteY3"/>
              </a:cxn>
            </a:cxnLst>
            <a:rect l="l" t="t" r="r" b="b"/>
            <a:pathLst>
              <a:path w="11878527" h="1768124">
                <a:moveTo>
                  <a:pt x="0" y="0"/>
                </a:moveTo>
                <a:lnTo>
                  <a:pt x="11878527" y="0"/>
                </a:lnTo>
                <a:lnTo>
                  <a:pt x="11878527" y="1768124"/>
                </a:lnTo>
                <a:lnTo>
                  <a:pt x="0" y="1768124"/>
                </a:lnTo>
                <a:close/>
              </a:path>
            </a:pathLst>
          </a:custGeom>
          <a:gradFill flip="none" rotWithShape="1">
            <a:gsLst>
              <a:gs pos="100000">
                <a:schemeClr val="accent1">
                  <a:alpha val="22000"/>
                </a:schemeClr>
              </a:gs>
              <a:gs pos="88000">
                <a:srgbClr val="207390">
                  <a:alpha val="18000"/>
                </a:srgbClr>
              </a:gs>
              <a:gs pos="8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65E8D4A0-5B50-408F-A5EF-37A5C134C20B}"/>
              </a:ext>
            </a:extLst>
          </p:cNvPr>
          <p:cNvSpPr/>
          <p:nvPr userDrawn="1"/>
        </p:nvSpPr>
        <p:spPr>
          <a:xfrm>
            <a:off x="-7162" y="0"/>
            <a:ext cx="12192000" cy="3690730"/>
          </a:xfrm>
          <a:custGeom>
            <a:avLst/>
            <a:gdLst>
              <a:gd name="connsiteX0" fmla="*/ 0 w 11878527"/>
              <a:gd name="connsiteY0" fmla="*/ 0 h 1768124"/>
              <a:gd name="connsiteX1" fmla="*/ 11878527 w 11878527"/>
              <a:gd name="connsiteY1" fmla="*/ 0 h 1768124"/>
              <a:gd name="connsiteX2" fmla="*/ 11878527 w 11878527"/>
              <a:gd name="connsiteY2" fmla="*/ 1768124 h 1768124"/>
              <a:gd name="connsiteX3" fmla="*/ 0 w 11878527"/>
              <a:gd name="connsiteY3" fmla="*/ 1768124 h 1768124"/>
            </a:gdLst>
            <a:ahLst/>
            <a:cxnLst>
              <a:cxn ang="0">
                <a:pos x="connsiteX0" y="connsiteY0"/>
              </a:cxn>
              <a:cxn ang="0">
                <a:pos x="connsiteX1" y="connsiteY1"/>
              </a:cxn>
              <a:cxn ang="0">
                <a:pos x="connsiteX2" y="connsiteY2"/>
              </a:cxn>
              <a:cxn ang="0">
                <a:pos x="connsiteX3" y="connsiteY3"/>
              </a:cxn>
            </a:cxnLst>
            <a:rect l="l" t="t" r="r" b="b"/>
            <a:pathLst>
              <a:path w="11878527" h="1768124">
                <a:moveTo>
                  <a:pt x="0" y="0"/>
                </a:moveTo>
                <a:lnTo>
                  <a:pt x="11878527" y="0"/>
                </a:lnTo>
                <a:lnTo>
                  <a:pt x="11878527" y="1768124"/>
                </a:lnTo>
                <a:lnTo>
                  <a:pt x="0" y="1768124"/>
                </a:lnTo>
                <a:close/>
              </a:path>
            </a:pathLst>
          </a:custGeom>
          <a:gradFill flip="none" rotWithShape="1">
            <a:gsLst>
              <a:gs pos="100000">
                <a:schemeClr val="accent1">
                  <a:alpha val="39000"/>
                </a:schemeClr>
              </a:gs>
              <a:gs pos="71000">
                <a:srgbClr val="207390">
                  <a:alpha val="18000"/>
                </a:srgbClr>
              </a:gs>
              <a:gs pos="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A2ECEEC8-DB52-4319-9553-E7018758CA0F}"/>
              </a:ext>
            </a:extLst>
          </p:cNvPr>
          <p:cNvSpPr/>
          <p:nvPr userDrawn="1"/>
        </p:nvSpPr>
        <p:spPr>
          <a:xfrm>
            <a:off x="-7162" y="252331"/>
            <a:ext cx="12199161" cy="1223503"/>
          </a:xfrm>
          <a:custGeom>
            <a:avLst/>
            <a:gdLst>
              <a:gd name="connsiteX0" fmla="*/ 0 w 11878527"/>
              <a:gd name="connsiteY0" fmla="*/ 0 h 1768124"/>
              <a:gd name="connsiteX1" fmla="*/ 11878527 w 11878527"/>
              <a:gd name="connsiteY1" fmla="*/ 0 h 1768124"/>
              <a:gd name="connsiteX2" fmla="*/ 11878527 w 11878527"/>
              <a:gd name="connsiteY2" fmla="*/ 1768124 h 1768124"/>
              <a:gd name="connsiteX3" fmla="*/ 0 w 11878527"/>
              <a:gd name="connsiteY3" fmla="*/ 1768124 h 1768124"/>
            </a:gdLst>
            <a:ahLst/>
            <a:cxnLst>
              <a:cxn ang="0">
                <a:pos x="connsiteX0" y="connsiteY0"/>
              </a:cxn>
              <a:cxn ang="0">
                <a:pos x="connsiteX1" y="connsiteY1"/>
              </a:cxn>
              <a:cxn ang="0">
                <a:pos x="connsiteX2" y="connsiteY2"/>
              </a:cxn>
              <a:cxn ang="0">
                <a:pos x="connsiteX3" y="connsiteY3"/>
              </a:cxn>
            </a:cxnLst>
            <a:rect l="l" t="t" r="r" b="b"/>
            <a:pathLst>
              <a:path w="11878527" h="1768124">
                <a:moveTo>
                  <a:pt x="0" y="0"/>
                </a:moveTo>
                <a:lnTo>
                  <a:pt x="11878527" y="0"/>
                </a:lnTo>
                <a:lnTo>
                  <a:pt x="11878527" y="1768124"/>
                </a:lnTo>
                <a:lnTo>
                  <a:pt x="0" y="1768124"/>
                </a:lnTo>
                <a:close/>
              </a:path>
            </a:pathLst>
          </a:custGeom>
          <a:gradFill>
            <a:gsLst>
              <a:gs pos="0">
                <a:srgbClr val="18424C"/>
              </a:gs>
              <a:gs pos="100000">
                <a:srgbClr val="2E7D8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7935C1DD-A13A-43E6-9C91-C6A7804519AE}"/>
              </a:ext>
            </a:extLst>
          </p:cNvPr>
          <p:cNvSpPr/>
          <p:nvPr userDrawn="1"/>
        </p:nvSpPr>
        <p:spPr>
          <a:xfrm>
            <a:off x="9276858" y="252333"/>
            <a:ext cx="2915142" cy="1223504"/>
          </a:xfrm>
          <a:custGeom>
            <a:avLst/>
            <a:gdLst>
              <a:gd name="connsiteX0" fmla="*/ 1142737 w 3513709"/>
              <a:gd name="connsiteY0" fmla="*/ 0 h 1570999"/>
              <a:gd name="connsiteX1" fmla="*/ 3513709 w 3513709"/>
              <a:gd name="connsiteY1" fmla="*/ 0 h 1570999"/>
              <a:gd name="connsiteX2" fmla="*/ 3513709 w 3513709"/>
              <a:gd name="connsiteY2" fmla="*/ 1570999 h 1570999"/>
              <a:gd name="connsiteX3" fmla="*/ 0 w 3513709"/>
              <a:gd name="connsiteY3" fmla="*/ 1570999 h 1570999"/>
            </a:gdLst>
            <a:ahLst/>
            <a:cxnLst>
              <a:cxn ang="0">
                <a:pos x="connsiteX0" y="connsiteY0"/>
              </a:cxn>
              <a:cxn ang="0">
                <a:pos x="connsiteX1" y="connsiteY1"/>
              </a:cxn>
              <a:cxn ang="0">
                <a:pos x="connsiteX2" y="connsiteY2"/>
              </a:cxn>
              <a:cxn ang="0">
                <a:pos x="connsiteX3" y="connsiteY3"/>
              </a:cxn>
            </a:cxnLst>
            <a:rect l="l" t="t" r="r" b="b"/>
            <a:pathLst>
              <a:path w="3513709" h="1570999">
                <a:moveTo>
                  <a:pt x="1142737" y="0"/>
                </a:moveTo>
                <a:lnTo>
                  <a:pt x="3513709" y="0"/>
                </a:lnTo>
                <a:lnTo>
                  <a:pt x="3513709" y="1570999"/>
                </a:lnTo>
                <a:lnTo>
                  <a:pt x="0" y="1570999"/>
                </a:lnTo>
                <a:close/>
              </a:path>
            </a:pathLst>
          </a:custGeom>
          <a:solidFill>
            <a:srgbClr val="1842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p:cNvSpPr>
            <a:spLocks noGrp="1"/>
          </p:cNvSpPr>
          <p:nvPr>
            <p:ph type="title"/>
          </p:nvPr>
        </p:nvSpPr>
        <p:spPr>
          <a:xfrm>
            <a:off x="396983" y="283093"/>
            <a:ext cx="8680756" cy="1192742"/>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396983" y="1728165"/>
            <a:ext cx="11311313" cy="41717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p:nvSpPr>
        <p:spPr>
          <a:xfrm>
            <a:off x="11244470" y="6530162"/>
            <a:ext cx="943949" cy="276999"/>
          </a:xfrm>
          <a:prstGeom prst="rect">
            <a:avLst/>
          </a:prstGeom>
          <a:noFill/>
        </p:spPr>
        <p:txBody>
          <a:bodyPr wrap="square" rtlCol="0">
            <a:spAutoFit/>
          </a:bodyPr>
          <a:lstStyle/>
          <a:p>
            <a:pPr algn="ctr"/>
            <a:fld id="{E123B50A-269E-4CEA-B042-34E83D64DBCC}" type="slidenum">
              <a:rPr lang="en-US" sz="1200" smtClean="0">
                <a:solidFill>
                  <a:schemeClr val="accent2">
                    <a:lumMod val="50000"/>
                  </a:schemeClr>
                </a:solidFill>
              </a:rPr>
              <a:t>‹#›</a:t>
            </a:fld>
            <a:endParaRPr lang="en-US" sz="1200" dirty="0">
              <a:solidFill>
                <a:schemeClr val="accent2">
                  <a:lumMod val="50000"/>
                </a:schemeClr>
              </a:solidFill>
            </a:endParaRPr>
          </a:p>
        </p:txBody>
      </p:sp>
      <p:sp>
        <p:nvSpPr>
          <p:cNvPr id="11" name="AutoShape 3"/>
          <p:cNvSpPr>
            <a:spLocks noChangeAspect="1" noChangeArrowheads="1" noTextEdit="1"/>
          </p:cNvSpPr>
          <p:nvPr/>
        </p:nvSpPr>
        <p:spPr bwMode="auto">
          <a:xfrm>
            <a:off x="1" y="5803727"/>
            <a:ext cx="12188420" cy="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Tree>
    <p:extLst>
      <p:ext uri="{BB962C8B-B14F-4D97-AF65-F5344CB8AC3E}">
        <p14:creationId xmlns:p14="http://schemas.microsoft.com/office/powerpoint/2010/main" val="467145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6" r:id="rId7"/>
  </p:sldLayoutIdLst>
  <p:txStyles>
    <p:title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3E4D54"/>
          </a:solidFill>
          <a:latin typeface="+mn-lt"/>
          <a:ea typeface="+mn-ea"/>
          <a:cs typeface="+mn-cs"/>
        </a:defRPr>
      </a:lvl1pPr>
      <a:lvl2pPr marL="742950" marR="0" indent="-285750" algn="l" defTabSz="914400" rtl="0" eaLnBrk="1" fontAlgn="auto" latinLnBrk="0" hangingPunct="1">
        <a:lnSpc>
          <a:spcPct val="100000"/>
        </a:lnSpc>
        <a:spcBef>
          <a:spcPts val="600"/>
        </a:spcBef>
        <a:spcAft>
          <a:spcPts val="0"/>
        </a:spcAft>
        <a:buClr>
          <a:schemeClr val="accent2">
            <a:lumMod val="75000"/>
          </a:schemeClr>
        </a:buClr>
        <a:buSzTx/>
        <a:buFont typeface="Arial" panose="020B0604020202020204" pitchFamily="34" charset="0"/>
        <a:buChar char="•"/>
        <a:tabLst/>
        <a:defRPr sz="2400" kern="1200">
          <a:solidFill>
            <a:srgbClr val="3E4D54"/>
          </a:solidFill>
          <a:latin typeface="+mn-lt"/>
          <a:ea typeface="+mn-ea"/>
          <a:cs typeface="+mn-cs"/>
        </a:defRPr>
      </a:lvl2pPr>
      <a:lvl3pPr marL="1201738" indent="-287338" algn="l" defTabSz="914400" rtl="0" eaLnBrk="1" latinLnBrk="0" hangingPunct="1">
        <a:lnSpc>
          <a:spcPct val="90000"/>
        </a:lnSpc>
        <a:spcBef>
          <a:spcPts val="500"/>
        </a:spcBef>
        <a:buClr>
          <a:schemeClr val="accent3"/>
        </a:buClr>
        <a:buFont typeface="Wingdings" panose="05000000000000000000" pitchFamily="2" charset="2"/>
        <a:buChar char="§"/>
        <a:defRPr sz="2000" kern="1200">
          <a:solidFill>
            <a:srgbClr val="3E4D54"/>
          </a:solidFill>
          <a:latin typeface="+mn-lt"/>
          <a:ea typeface="+mn-ea"/>
          <a:cs typeface="+mn-cs"/>
        </a:defRPr>
      </a:lvl3pPr>
      <a:lvl4pPr marL="1490663" indent="-288925"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rgbClr val="3E4D54"/>
          </a:solidFill>
          <a:latin typeface="+mn-lt"/>
          <a:ea typeface="+mn-ea"/>
          <a:cs typeface="+mn-cs"/>
        </a:defRPr>
      </a:lvl4pPr>
      <a:lvl5pPr marL="1770063" indent="-2794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rgbClr val="3E4D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svg"/><Relationship Id="rId18" Type="http://schemas.openxmlformats.org/officeDocument/2006/relationships/image" Target="../media/image39.png"/><Relationship Id="rId26" Type="http://schemas.openxmlformats.org/officeDocument/2006/relationships/image" Target="../media/image47.jpeg"/><Relationship Id="rId39" Type="http://schemas.openxmlformats.org/officeDocument/2006/relationships/image" Target="../media/image60.png"/><Relationship Id="rId3" Type="http://schemas.openxmlformats.org/officeDocument/2006/relationships/image" Target="../media/image24.png"/><Relationship Id="rId21" Type="http://schemas.openxmlformats.org/officeDocument/2006/relationships/image" Target="../media/image42.png"/><Relationship Id="rId34" Type="http://schemas.openxmlformats.org/officeDocument/2006/relationships/image" Target="../media/image55.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5" Type="http://schemas.openxmlformats.org/officeDocument/2006/relationships/image" Target="../media/image46.jpeg"/><Relationship Id="rId33" Type="http://schemas.openxmlformats.org/officeDocument/2006/relationships/image" Target="../media/image54.jpeg"/><Relationship Id="rId38" Type="http://schemas.openxmlformats.org/officeDocument/2006/relationships/image" Target="../media/image59.jpeg"/><Relationship Id="rId2" Type="http://schemas.openxmlformats.org/officeDocument/2006/relationships/notesSlide" Target="../notesSlides/notesSlide9.xml"/><Relationship Id="rId16" Type="http://schemas.openxmlformats.org/officeDocument/2006/relationships/image" Target="../media/image37.jpeg"/><Relationship Id="rId20" Type="http://schemas.openxmlformats.org/officeDocument/2006/relationships/image" Target="../media/image41.png"/><Relationship Id="rId29" Type="http://schemas.openxmlformats.org/officeDocument/2006/relationships/image" Target="../media/image50.svg"/><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5" Type="http://schemas.openxmlformats.org/officeDocument/2006/relationships/image" Target="../media/image26.png"/><Relationship Id="rId15" Type="http://schemas.openxmlformats.org/officeDocument/2006/relationships/image" Target="../media/image36.jpeg"/><Relationship Id="rId23" Type="http://schemas.openxmlformats.org/officeDocument/2006/relationships/image" Target="../media/image44.svg"/><Relationship Id="rId28" Type="http://schemas.openxmlformats.org/officeDocument/2006/relationships/image" Target="../media/image49.png"/><Relationship Id="rId36" Type="http://schemas.openxmlformats.org/officeDocument/2006/relationships/image" Target="../media/image57.svg"/><Relationship Id="rId10" Type="http://schemas.openxmlformats.org/officeDocument/2006/relationships/image" Target="../media/image31.jpeg"/><Relationship Id="rId19" Type="http://schemas.openxmlformats.org/officeDocument/2006/relationships/image" Target="../media/image40.sv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jpeg"/><Relationship Id="rId35"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1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FB7EF-E504-48EC-8D43-A2A3BE7497AF}"/>
              </a:ext>
            </a:extLst>
          </p:cNvPr>
          <p:cNvSpPr>
            <a:spLocks noGrp="1"/>
          </p:cNvSpPr>
          <p:nvPr>
            <p:ph type="ctrTitle"/>
          </p:nvPr>
        </p:nvSpPr>
        <p:spPr/>
        <p:txBody>
          <a:bodyPr>
            <a:noAutofit/>
          </a:bodyPr>
          <a:lstStyle/>
          <a:p>
            <a:r>
              <a:rPr lang="en-US" sz="4000" dirty="0"/>
              <a:t>Collective and Individual Actions to Envision and Realize the Next Era of America’s Transportation Infrastructure</a:t>
            </a:r>
          </a:p>
        </p:txBody>
      </p:sp>
      <p:sp>
        <p:nvSpPr>
          <p:cNvPr id="11" name="Subtitle 10">
            <a:extLst>
              <a:ext uri="{FF2B5EF4-FFF2-40B4-BE49-F238E27FC236}">
                <a16:creationId xmlns:a16="http://schemas.microsoft.com/office/drawing/2014/main" id="{CA44E1B5-AFFD-4BBC-938D-CF6DFC67C38B}"/>
              </a:ext>
            </a:extLst>
          </p:cNvPr>
          <p:cNvSpPr>
            <a:spLocks noGrp="1"/>
          </p:cNvSpPr>
          <p:nvPr>
            <p:ph type="subTitle" idx="1"/>
          </p:nvPr>
        </p:nvSpPr>
        <p:spPr/>
        <p:txBody>
          <a:bodyPr/>
          <a:lstStyle/>
          <a:p>
            <a:r>
              <a:rPr lang="en-US" dirty="0"/>
              <a:t>NCHRP 20-24 (138) Update</a:t>
            </a:r>
          </a:p>
        </p:txBody>
      </p:sp>
      <p:sp>
        <p:nvSpPr>
          <p:cNvPr id="12" name="Text Placeholder 11">
            <a:extLst>
              <a:ext uri="{FF2B5EF4-FFF2-40B4-BE49-F238E27FC236}">
                <a16:creationId xmlns:a16="http://schemas.microsoft.com/office/drawing/2014/main" id="{EDD2A597-0B1C-4B88-8AC2-9EE941C21E35}"/>
              </a:ext>
            </a:extLst>
          </p:cNvPr>
          <p:cNvSpPr>
            <a:spLocks noGrp="1"/>
          </p:cNvSpPr>
          <p:nvPr>
            <p:ph type="body" sz="quarter" idx="11"/>
          </p:nvPr>
        </p:nvSpPr>
        <p:spPr>
          <a:xfrm>
            <a:off x="1080310" y="5093781"/>
            <a:ext cx="5950343" cy="812448"/>
          </a:xfrm>
        </p:spPr>
        <p:txBody>
          <a:bodyPr/>
          <a:lstStyle/>
          <a:p>
            <a:pPr algn="l">
              <a:spcBef>
                <a:spcPts val="0"/>
              </a:spcBef>
            </a:pPr>
            <a:r>
              <a:rPr lang="en-US" dirty="0"/>
              <a:t>Nevada Transportation Conference</a:t>
            </a:r>
          </a:p>
          <a:p>
            <a:pPr algn="l">
              <a:spcBef>
                <a:spcPts val="0"/>
              </a:spcBef>
            </a:pPr>
            <a:endParaRPr lang="en-US" dirty="0"/>
          </a:p>
        </p:txBody>
      </p:sp>
      <p:sp>
        <p:nvSpPr>
          <p:cNvPr id="15" name="Text Placeholder 14">
            <a:extLst>
              <a:ext uri="{FF2B5EF4-FFF2-40B4-BE49-F238E27FC236}">
                <a16:creationId xmlns:a16="http://schemas.microsoft.com/office/drawing/2014/main" id="{6EC9DCF8-AE5A-4C4B-8F19-F38B7B26DAEA}"/>
              </a:ext>
            </a:extLst>
          </p:cNvPr>
          <p:cNvSpPr>
            <a:spLocks noGrp="1"/>
          </p:cNvSpPr>
          <p:nvPr>
            <p:ph type="body" sz="quarter" idx="13"/>
          </p:nvPr>
        </p:nvSpPr>
        <p:spPr>
          <a:xfrm>
            <a:off x="4895850" y="5072882"/>
            <a:ext cx="5615721" cy="550038"/>
          </a:xfrm>
        </p:spPr>
        <p:txBody>
          <a:bodyPr/>
          <a:lstStyle/>
          <a:p>
            <a:pPr algn="r"/>
            <a:r>
              <a:rPr lang="en-US" dirty="0"/>
              <a:t>   Susan Martinovich </a:t>
            </a:r>
            <a:br>
              <a:rPr lang="en-US" dirty="0"/>
            </a:br>
            <a:r>
              <a:rPr lang="en-US" dirty="0"/>
              <a:t>HNTB Corporation</a:t>
            </a:r>
          </a:p>
          <a:p>
            <a:endParaRPr lang="en-US" dirty="0"/>
          </a:p>
        </p:txBody>
      </p:sp>
      <p:sp>
        <p:nvSpPr>
          <p:cNvPr id="8" name="Text Placeholder 7">
            <a:extLst>
              <a:ext uri="{FF2B5EF4-FFF2-40B4-BE49-F238E27FC236}">
                <a16:creationId xmlns:a16="http://schemas.microsoft.com/office/drawing/2014/main" id="{F573C2A1-C613-44B6-B12F-94D33AF585A4}"/>
              </a:ext>
            </a:extLst>
          </p:cNvPr>
          <p:cNvSpPr>
            <a:spLocks noGrp="1"/>
          </p:cNvSpPr>
          <p:nvPr>
            <p:ph type="body" sz="quarter" idx="14"/>
          </p:nvPr>
        </p:nvSpPr>
        <p:spPr>
          <a:xfrm>
            <a:off x="533854" y="6236106"/>
            <a:ext cx="2165625" cy="349735"/>
          </a:xfrm>
        </p:spPr>
        <p:txBody>
          <a:bodyPr/>
          <a:lstStyle/>
          <a:p>
            <a:r>
              <a:rPr lang="en-US" dirty="0"/>
              <a:t>May 8, 2024</a:t>
            </a:r>
          </a:p>
          <a:p>
            <a:endParaRPr lang="en-US" dirty="0"/>
          </a:p>
          <a:p>
            <a:endParaRPr lang="en-US" dirty="0"/>
          </a:p>
        </p:txBody>
      </p:sp>
      <p:sp>
        <p:nvSpPr>
          <p:cNvPr id="7" name="TextBox 6">
            <a:extLst>
              <a:ext uri="{FF2B5EF4-FFF2-40B4-BE49-F238E27FC236}">
                <a16:creationId xmlns:a16="http://schemas.microsoft.com/office/drawing/2014/main" id="{1BC08AA6-6E45-6718-3E85-D2498A344F69}"/>
              </a:ext>
            </a:extLst>
          </p:cNvPr>
          <p:cNvSpPr txBox="1"/>
          <p:nvPr/>
        </p:nvSpPr>
        <p:spPr>
          <a:xfrm>
            <a:off x="682474" y="4817351"/>
            <a:ext cx="1957392" cy="307777"/>
          </a:xfrm>
          <a:prstGeom prst="rect">
            <a:avLst/>
          </a:prstGeom>
          <a:noFill/>
        </p:spPr>
        <p:txBody>
          <a:bodyPr wrap="square" rtlCol="0">
            <a:spAutoFit/>
          </a:bodyPr>
          <a:lstStyle/>
          <a:p>
            <a:pPr algn="ctr"/>
            <a:r>
              <a:rPr lang="en-US" sz="1400" b="1" i="1" dirty="0">
                <a:solidFill>
                  <a:schemeClr val="accent1">
                    <a:lumMod val="40000"/>
                    <a:lumOff val="60000"/>
                  </a:schemeClr>
                </a:solidFill>
              </a:rPr>
              <a:t>presented to</a:t>
            </a:r>
          </a:p>
        </p:txBody>
      </p:sp>
      <p:sp>
        <p:nvSpPr>
          <p:cNvPr id="9" name="TextBox 8">
            <a:extLst>
              <a:ext uri="{FF2B5EF4-FFF2-40B4-BE49-F238E27FC236}">
                <a16:creationId xmlns:a16="http://schemas.microsoft.com/office/drawing/2014/main" id="{15626FAA-DF4A-8E89-0D5C-427A58057080}"/>
              </a:ext>
            </a:extLst>
          </p:cNvPr>
          <p:cNvSpPr txBox="1"/>
          <p:nvPr/>
        </p:nvSpPr>
        <p:spPr>
          <a:xfrm>
            <a:off x="8795564" y="4770327"/>
            <a:ext cx="2169160" cy="307777"/>
          </a:xfrm>
          <a:prstGeom prst="rect">
            <a:avLst/>
          </a:prstGeom>
          <a:noFill/>
        </p:spPr>
        <p:txBody>
          <a:bodyPr wrap="square" rtlCol="0">
            <a:spAutoFit/>
          </a:bodyPr>
          <a:lstStyle/>
          <a:p>
            <a:pPr algn="ctr"/>
            <a:r>
              <a:rPr lang="en-US" sz="1400" b="1" i="1" dirty="0">
                <a:solidFill>
                  <a:schemeClr val="accent1">
                    <a:lumMod val="40000"/>
                    <a:lumOff val="60000"/>
                  </a:schemeClr>
                </a:solidFill>
              </a:rPr>
              <a:t>presented by</a:t>
            </a:r>
          </a:p>
        </p:txBody>
      </p:sp>
      <p:sp>
        <p:nvSpPr>
          <p:cNvPr id="10" name="Rectangle 9">
            <a:extLst>
              <a:ext uri="{FF2B5EF4-FFF2-40B4-BE49-F238E27FC236}">
                <a16:creationId xmlns:a16="http://schemas.microsoft.com/office/drawing/2014/main" id="{A4A7846A-20E6-A5BF-BD79-57C664CFEC64}"/>
              </a:ext>
            </a:extLst>
          </p:cNvPr>
          <p:cNvSpPr/>
          <p:nvPr/>
        </p:nvSpPr>
        <p:spPr>
          <a:xfrm>
            <a:off x="1390996" y="4244181"/>
            <a:ext cx="9573728" cy="519723"/>
          </a:xfrm>
          <a:prstGeom prst="rect">
            <a:avLst/>
          </a:prstGeom>
          <a:noFill/>
          <a:ln>
            <a:gradFill flip="none" rotWithShape="1">
              <a:gsLst>
                <a:gs pos="0">
                  <a:schemeClr val="bg1"/>
                </a:gs>
                <a:gs pos="54000">
                  <a:schemeClr val="accent1">
                    <a:lumMod val="45000"/>
                    <a:lumOff val="55000"/>
                  </a:schemeClr>
                </a:gs>
                <a:gs pos="100000">
                  <a:schemeClr val="bg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pic>
        <p:nvPicPr>
          <p:cNvPr id="3" name="Picture 2" descr="A black and grey text&#10;&#10;Description automatically generated">
            <a:extLst>
              <a:ext uri="{FF2B5EF4-FFF2-40B4-BE49-F238E27FC236}">
                <a16:creationId xmlns:a16="http://schemas.microsoft.com/office/drawing/2014/main" id="{AF0D1E32-D3E6-DA5A-3041-49A211C14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609" y="6054992"/>
            <a:ext cx="2726962" cy="669851"/>
          </a:xfrm>
          <a:prstGeom prst="rect">
            <a:avLst/>
          </a:prstGeom>
        </p:spPr>
      </p:pic>
    </p:spTree>
    <p:extLst>
      <p:ext uri="{BB962C8B-B14F-4D97-AF65-F5344CB8AC3E}">
        <p14:creationId xmlns:p14="http://schemas.microsoft.com/office/powerpoint/2010/main" val="104225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9B233E-9525-7A1C-DDF1-9A576172A02A}"/>
              </a:ext>
            </a:extLst>
          </p:cNvPr>
          <p:cNvSpPr>
            <a:spLocks noGrp="1"/>
          </p:cNvSpPr>
          <p:nvPr>
            <p:ph type="title"/>
          </p:nvPr>
        </p:nvSpPr>
        <p:spPr>
          <a:xfrm>
            <a:off x="396982" y="283093"/>
            <a:ext cx="10793801" cy="1192742"/>
          </a:xfrm>
        </p:spPr>
        <p:txBody>
          <a:bodyPr>
            <a:normAutofit/>
          </a:bodyPr>
          <a:lstStyle/>
          <a:p>
            <a:r>
              <a:rPr lang="en-US" dirty="0"/>
              <a:t>We engaged Many Partners…</a:t>
            </a:r>
          </a:p>
        </p:txBody>
      </p:sp>
      <p:grpSp>
        <p:nvGrpSpPr>
          <p:cNvPr id="11" name="Group 10">
            <a:extLst>
              <a:ext uri="{FF2B5EF4-FFF2-40B4-BE49-F238E27FC236}">
                <a16:creationId xmlns:a16="http://schemas.microsoft.com/office/drawing/2014/main" id="{95D8E12F-AD8E-FF9C-BB00-E00747727C10}"/>
              </a:ext>
            </a:extLst>
          </p:cNvPr>
          <p:cNvGrpSpPr/>
          <p:nvPr/>
        </p:nvGrpSpPr>
        <p:grpSpPr>
          <a:xfrm>
            <a:off x="190500" y="1912699"/>
            <a:ext cx="11801932" cy="4495538"/>
            <a:chOff x="190500" y="1907647"/>
            <a:chExt cx="11801932" cy="4495538"/>
          </a:xfrm>
        </p:grpSpPr>
        <p:pic>
          <p:nvPicPr>
            <p:cNvPr id="1026" name="Picture 2" descr="The National Wildlife Federation">
              <a:extLst>
                <a:ext uri="{FF2B5EF4-FFF2-40B4-BE49-F238E27FC236}">
                  <a16:creationId xmlns:a16="http://schemas.microsoft.com/office/drawing/2014/main" id="{2BE6DCCB-6390-4905-B257-E89762AE5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907647"/>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izona State University">
              <a:extLst>
                <a:ext uri="{FF2B5EF4-FFF2-40B4-BE49-F238E27FC236}">
                  <a16:creationId xmlns:a16="http://schemas.microsoft.com/office/drawing/2014/main" id="{900DF55C-3EA7-419C-9A32-B9EE0996B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123" y="1907647"/>
              <a:ext cx="947225" cy="73152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AED1341B-AF7F-4B91-82C0-E57F0DE9AECF}"/>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68855"/>
            <a:stretch/>
          </p:blipFill>
          <p:spPr>
            <a:xfrm>
              <a:off x="2334402" y="1961540"/>
              <a:ext cx="2077453" cy="640080"/>
            </a:xfrm>
            <a:prstGeom prst="rect">
              <a:avLst/>
            </a:prstGeom>
          </p:spPr>
        </p:pic>
        <p:pic>
          <p:nvPicPr>
            <p:cNvPr id="1034" name="Picture 10" descr="See the source image">
              <a:extLst>
                <a:ext uri="{FF2B5EF4-FFF2-40B4-BE49-F238E27FC236}">
                  <a16:creationId xmlns:a16="http://schemas.microsoft.com/office/drawing/2014/main" id="{D105D02B-F053-43CE-ABD5-1849BECDDA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9559" y="2008130"/>
              <a:ext cx="1702341"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national resources defense council logo">
              <a:extLst>
                <a:ext uri="{FF2B5EF4-FFF2-40B4-BE49-F238E27FC236}">
                  <a16:creationId xmlns:a16="http://schemas.microsoft.com/office/drawing/2014/main" id="{34A2319D-1D0D-4E33-8BCC-575E928D53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2241" y="1968342"/>
              <a:ext cx="903837"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chicago metropolitan agency for planning logo">
              <a:extLst>
                <a:ext uri="{FF2B5EF4-FFF2-40B4-BE49-F238E27FC236}">
                  <a16:creationId xmlns:a16="http://schemas.microsoft.com/office/drawing/2014/main" id="{27A82B3C-8DB8-47ED-86CD-E647B9CE67A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9668" t="18273" r="27322" b="17604"/>
            <a:stretch/>
          </p:blipFill>
          <p:spPr bwMode="auto">
            <a:xfrm>
              <a:off x="7372181" y="1975021"/>
              <a:ext cx="743637"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federal reserve bank of atlanta logo">
              <a:extLst>
                <a:ext uri="{FF2B5EF4-FFF2-40B4-BE49-F238E27FC236}">
                  <a16:creationId xmlns:a16="http://schemas.microsoft.com/office/drawing/2014/main" id="{F0BC0EE3-2648-4261-BB04-F25F3C59D0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27647" y="1970313"/>
              <a:ext cx="699008"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AGTC">
              <a:extLst>
                <a:ext uri="{FF2B5EF4-FFF2-40B4-BE49-F238E27FC236}">
                  <a16:creationId xmlns:a16="http://schemas.microsoft.com/office/drawing/2014/main" id="{66B7C6B8-5AD3-49D7-BA22-C5FB57510B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1" y="3121555"/>
              <a:ext cx="1544052"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a:extLst>
                <a:ext uri="{FF2B5EF4-FFF2-40B4-BE49-F238E27FC236}">
                  <a16:creationId xmlns:a16="http://schemas.microsoft.com/office/drawing/2014/main" id="{44B1F666-5BDE-428F-8242-0A1A7296333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89000" y="3155397"/>
              <a:ext cx="2178996" cy="640080"/>
            </a:xfrm>
            <a:prstGeom prst="rect">
              <a:avLst/>
            </a:prstGeom>
          </p:spPr>
        </p:pic>
        <p:pic>
          <p:nvPicPr>
            <p:cNvPr id="12" name="Picture 4" descr="ITS America President &amp; CEO Shailen Bhatt Statement on the INVEST in America  Act - ITS America">
              <a:extLst>
                <a:ext uri="{FF2B5EF4-FFF2-40B4-BE49-F238E27FC236}">
                  <a16:creationId xmlns:a16="http://schemas.microsoft.com/office/drawing/2014/main" id="{8F42265F-BC6C-E2BC-EBC0-E45AD9FD7A1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4916" b="33963"/>
            <a:stretch/>
          </p:blipFill>
          <p:spPr bwMode="auto">
            <a:xfrm>
              <a:off x="4368422" y="3102288"/>
              <a:ext cx="2056753"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c Berkeley Logo">
              <a:extLst>
                <a:ext uri="{FF2B5EF4-FFF2-40B4-BE49-F238E27FC236}">
                  <a16:creationId xmlns:a16="http://schemas.microsoft.com/office/drawing/2014/main" id="{09FA7F83-5AA2-54D1-BD48-E83F770925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7539" y="3102288"/>
              <a:ext cx="133494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mart columbus logo">
              <a:extLst>
                <a:ext uri="{FF2B5EF4-FFF2-40B4-BE49-F238E27FC236}">
                  <a16:creationId xmlns:a16="http://schemas.microsoft.com/office/drawing/2014/main" id="{868BE01E-A9CB-9489-E22D-305B78E1DE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79849" y="1991540"/>
              <a:ext cx="608356"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e the source image">
              <a:extLst>
                <a:ext uri="{FF2B5EF4-FFF2-40B4-BE49-F238E27FC236}">
                  <a16:creationId xmlns:a16="http://schemas.microsoft.com/office/drawing/2014/main" id="{3F4110F5-D451-2C1C-C045-13C2A011939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63741" y="3134785"/>
              <a:ext cx="1543455" cy="640080"/>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15B93178-6984-73EA-C596-0574302B59E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954648" y="1991540"/>
              <a:ext cx="1082650" cy="731520"/>
            </a:xfrm>
            <a:prstGeom prst="rect">
              <a:avLst/>
            </a:prstGeom>
          </p:spPr>
        </p:pic>
        <p:pic>
          <p:nvPicPr>
            <p:cNvPr id="2062" name="Picture 14" descr="The Eastern Transportation Coalition">
              <a:extLst>
                <a:ext uri="{FF2B5EF4-FFF2-40B4-BE49-F238E27FC236}">
                  <a16:creationId xmlns:a16="http://schemas.microsoft.com/office/drawing/2014/main" id="{C8463A2F-B385-48F9-2D41-96821251807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72599" y="3115719"/>
              <a:ext cx="1230369"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United For ALICE">
              <a:extLst>
                <a:ext uri="{FF2B5EF4-FFF2-40B4-BE49-F238E27FC236}">
                  <a16:creationId xmlns:a16="http://schemas.microsoft.com/office/drawing/2014/main" id="{A30872C3-1215-8CD7-D958-2FE1555CD3D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9521" y="4048662"/>
              <a:ext cx="1380500" cy="684638"/>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34364E8E-7F64-2510-DF89-A8E94583858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868272" y="4178964"/>
              <a:ext cx="1759831" cy="455824"/>
            </a:xfrm>
            <a:prstGeom prst="rect">
              <a:avLst/>
            </a:prstGeom>
          </p:spPr>
        </p:pic>
        <p:pic>
          <p:nvPicPr>
            <p:cNvPr id="2068" name="Picture 20" descr="Weyerhaeuser home">
              <a:extLst>
                <a:ext uri="{FF2B5EF4-FFF2-40B4-BE49-F238E27FC236}">
                  <a16:creationId xmlns:a16="http://schemas.microsoft.com/office/drawing/2014/main" id="{1D13E885-470A-CB9C-6953-6EEC101CB8C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93882" y="4181796"/>
              <a:ext cx="2643599" cy="50228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a:extLst>
                <a:ext uri="{FF2B5EF4-FFF2-40B4-BE49-F238E27FC236}">
                  <a16:creationId xmlns:a16="http://schemas.microsoft.com/office/drawing/2014/main" id="{D1FDD92F-E15C-CBEA-D349-04891FA26AC2}"/>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8885" t="27999" r="15204" b="27828"/>
            <a:stretch/>
          </p:blipFill>
          <p:spPr bwMode="auto">
            <a:xfrm>
              <a:off x="3887550" y="4084564"/>
              <a:ext cx="1669719" cy="678193"/>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mage result for BrightLine Logo">
              <a:extLst>
                <a:ext uri="{FF2B5EF4-FFF2-40B4-BE49-F238E27FC236}">
                  <a16:creationId xmlns:a16="http://schemas.microsoft.com/office/drawing/2014/main" id="{42C5409E-3C7E-5812-D659-DD777E76A6FB}"/>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18540" r="20424"/>
            <a:stretch/>
          </p:blipFill>
          <p:spPr bwMode="auto">
            <a:xfrm>
              <a:off x="11217649" y="2007295"/>
              <a:ext cx="724308"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ityfi">
              <a:extLst>
                <a:ext uri="{FF2B5EF4-FFF2-40B4-BE49-F238E27FC236}">
                  <a16:creationId xmlns:a16="http://schemas.microsoft.com/office/drawing/2014/main" id="{2B8870F6-CD18-F1A8-80FB-E769E4B97B1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240250" y="4306935"/>
              <a:ext cx="1594096" cy="445345"/>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3">
              <a:extLst>
                <a:ext uri="{FF2B5EF4-FFF2-40B4-BE49-F238E27FC236}">
                  <a16:creationId xmlns:a16="http://schemas.microsoft.com/office/drawing/2014/main" id="{359299EA-DE76-274E-A20E-2F8562A7F922}"/>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08850" y="5096081"/>
              <a:ext cx="2185549" cy="402601"/>
            </a:xfrm>
            <a:prstGeom prst="rect">
              <a:avLst/>
            </a:prstGeom>
          </p:spPr>
        </p:pic>
        <p:pic>
          <p:nvPicPr>
            <p:cNvPr id="2080" name="Picture 32" descr="See the source image">
              <a:extLst>
                <a:ext uri="{FF2B5EF4-FFF2-40B4-BE49-F238E27FC236}">
                  <a16:creationId xmlns:a16="http://schemas.microsoft.com/office/drawing/2014/main" id="{7D70EAD7-86E8-CF14-B392-4719E1167BA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745993" y="5146244"/>
              <a:ext cx="2002585" cy="407296"/>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Beep">
              <a:extLst>
                <a:ext uri="{FF2B5EF4-FFF2-40B4-BE49-F238E27FC236}">
                  <a16:creationId xmlns:a16="http://schemas.microsoft.com/office/drawing/2014/main" id="{A58C8A49-A6A1-50A5-6220-35F2DFBCACC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674094" y="4245028"/>
              <a:ext cx="1284833" cy="505644"/>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Florida Power &amp; Light logo">
              <a:extLst>
                <a:ext uri="{FF2B5EF4-FFF2-40B4-BE49-F238E27FC236}">
                  <a16:creationId xmlns:a16="http://schemas.microsoft.com/office/drawing/2014/main" id="{A5330830-749F-96AE-E726-573C8C49F93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1260912" y="3134785"/>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a:extLst>
                <a:ext uri="{FF2B5EF4-FFF2-40B4-BE49-F238E27FC236}">
                  <a16:creationId xmlns:a16="http://schemas.microsoft.com/office/drawing/2014/main" id="{F3E0DA4F-7A36-B3B5-4A55-65BEECBCFF01}"/>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1564" t="7650" r="60436"/>
            <a:stretch/>
          </p:blipFill>
          <p:spPr bwMode="auto">
            <a:xfrm>
              <a:off x="7007148" y="5029852"/>
              <a:ext cx="2006708"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See the source image">
              <a:extLst>
                <a:ext uri="{FF2B5EF4-FFF2-40B4-BE49-F238E27FC236}">
                  <a16:creationId xmlns:a16="http://schemas.microsoft.com/office/drawing/2014/main" id="{167F9624-63F6-4F6F-C782-178A3D6D099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81278" y="5091011"/>
              <a:ext cx="1715588" cy="5961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954D2B76-9157-C10C-50CA-6E5D699DBFD2}"/>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283656" y="5078938"/>
              <a:ext cx="1889430" cy="516511"/>
            </a:xfrm>
            <a:prstGeom prst="rect">
              <a:avLst/>
            </a:prstGeom>
          </p:spPr>
        </p:pic>
        <p:pic>
          <p:nvPicPr>
            <p:cNvPr id="2" name="Picture 2" descr="PolicyLink – Inclusive America">
              <a:extLst>
                <a:ext uri="{FF2B5EF4-FFF2-40B4-BE49-F238E27FC236}">
                  <a16:creationId xmlns:a16="http://schemas.microsoft.com/office/drawing/2014/main" id="{60DC7FD1-74FF-2EA2-D5EF-4B1BE8A32FB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58772" y="5945985"/>
              <a:ext cx="20857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753E652A-A73F-4C3E-51C4-7E3D085D53BA}"/>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769696" y="5937027"/>
              <a:ext cx="1952713"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CAMPO">
              <a:extLst>
                <a:ext uri="{FF2B5EF4-FFF2-40B4-BE49-F238E27FC236}">
                  <a16:creationId xmlns:a16="http://schemas.microsoft.com/office/drawing/2014/main" id="{B94A52C6-CABD-F2A0-5CF9-21409644E8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6" name="Picture 12" descr="Home Page - CAMPO">
              <a:extLst>
                <a:ext uri="{FF2B5EF4-FFF2-40B4-BE49-F238E27FC236}">
                  <a16:creationId xmlns:a16="http://schemas.microsoft.com/office/drawing/2014/main" id="{D7861532-6689-B629-D479-28917F357DAB}"/>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107091" y="5937414"/>
              <a:ext cx="1364568"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217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8B7F-CF71-109F-7E1B-5EE7B1C53256}"/>
              </a:ext>
            </a:extLst>
          </p:cNvPr>
          <p:cNvSpPr>
            <a:spLocks noGrp="1"/>
          </p:cNvSpPr>
          <p:nvPr>
            <p:ph type="title"/>
          </p:nvPr>
        </p:nvSpPr>
        <p:spPr/>
        <p:txBody>
          <a:bodyPr/>
          <a:lstStyle/>
          <a:p>
            <a:r>
              <a:rPr lang="en-US" dirty="0"/>
              <a:t>What’s Our Vision?</a:t>
            </a:r>
          </a:p>
        </p:txBody>
      </p:sp>
      <p:sp>
        <p:nvSpPr>
          <p:cNvPr id="5" name="Content Placeholder 4">
            <a:extLst>
              <a:ext uri="{FF2B5EF4-FFF2-40B4-BE49-F238E27FC236}">
                <a16:creationId xmlns:a16="http://schemas.microsoft.com/office/drawing/2014/main" id="{EEF9195B-4F2F-608A-1AAD-EF72CEAF6E89}"/>
              </a:ext>
            </a:extLst>
          </p:cNvPr>
          <p:cNvSpPr>
            <a:spLocks noGrp="1"/>
          </p:cNvSpPr>
          <p:nvPr>
            <p:ph idx="1"/>
          </p:nvPr>
        </p:nvSpPr>
        <p:spPr>
          <a:xfrm>
            <a:off x="235390" y="1738271"/>
            <a:ext cx="11769505" cy="4716854"/>
          </a:xfrm>
        </p:spPr>
        <p:txBody>
          <a:bodyPr>
            <a:normAutofit/>
          </a:bodyPr>
          <a:lstStyle/>
          <a:p>
            <a:pPr marL="0" marR="0" indent="0" algn="ctr">
              <a:lnSpc>
                <a:spcPct val="110000"/>
              </a:lnSpc>
              <a:spcBef>
                <a:spcPts val="300"/>
              </a:spcBef>
              <a:spcAft>
                <a:spcPts val="6600"/>
              </a:spcAft>
              <a:buNone/>
            </a:pPr>
            <a:r>
              <a:rPr lang="en-US" sz="3600" b="1" cap="all" dirty="0">
                <a:effectLst/>
                <a:latin typeface="Segoe UI" panose="020B0502040204020203" pitchFamily="34" charset="0"/>
                <a:ea typeface="Times New Roman" panose="02020603050405020304" pitchFamily="18" charset="0"/>
                <a:cs typeface="Segoe UI" panose="020B0502040204020203" pitchFamily="34" charset="0"/>
              </a:rPr>
              <a:t>Community-centered transportation</a:t>
            </a:r>
          </a:p>
          <a:p>
            <a:pPr marL="0" marR="0" indent="0" algn="ctr">
              <a:lnSpc>
                <a:spcPct val="110000"/>
              </a:lnSpc>
              <a:spcBef>
                <a:spcPts val="300"/>
              </a:spcBef>
              <a:spcAft>
                <a:spcPts val="300"/>
              </a:spcAft>
              <a:buNone/>
            </a:pPr>
            <a:endParaRPr lang="en-US" sz="3600" dirty="0">
              <a:effectLst/>
              <a:latin typeface="Segoe UI" panose="020B0502040204020203" pitchFamily="34" charset="0"/>
              <a:ea typeface="Times New Roman" panose="02020603050405020304" pitchFamily="18" charset="0"/>
              <a:cs typeface="Times New Roman" panose="02020603050405020304" pitchFamily="18" charset="0"/>
            </a:endParaRPr>
          </a:p>
          <a:p>
            <a:pPr marL="0" indent="0" algn="ctr">
              <a:buNone/>
            </a:pPr>
            <a:r>
              <a:rPr lang="en-US" sz="3000" dirty="0">
                <a:effectLst/>
                <a:latin typeface="Segoe UI" panose="020B0502040204020203" pitchFamily="34" charset="0"/>
                <a:ea typeface="Times New Roman" panose="02020603050405020304" pitchFamily="18" charset="0"/>
              </a:rPr>
              <a:t>A transportation system focused on </a:t>
            </a:r>
            <a:r>
              <a:rPr lang="en-US" sz="3000" b="1" i="1" dirty="0">
                <a:solidFill>
                  <a:schemeClr val="tx2"/>
                </a:solidFill>
                <a:effectLst/>
                <a:latin typeface="Segoe UI" panose="020B0502040204020203" pitchFamily="34" charset="0"/>
                <a:ea typeface="Times New Roman" panose="02020603050405020304" pitchFamily="18" charset="0"/>
              </a:rPr>
              <a:t>connecting communities</a:t>
            </a:r>
            <a:r>
              <a:rPr lang="en-US" sz="3000" dirty="0">
                <a:effectLst/>
                <a:latin typeface="Segoe UI" panose="020B0502040204020203" pitchFamily="34" charset="0"/>
                <a:ea typeface="Times New Roman" panose="02020603050405020304" pitchFamily="18" charset="0"/>
              </a:rPr>
              <a:t>, </a:t>
            </a:r>
            <a:r>
              <a:rPr lang="en-US" sz="3000" b="1" i="1" dirty="0">
                <a:solidFill>
                  <a:schemeClr val="tx2"/>
                </a:solidFill>
                <a:latin typeface="Segoe UI" panose="020B0502040204020203" pitchFamily="34" charset="0"/>
              </a:rPr>
              <a:t>moving people and goods</a:t>
            </a:r>
            <a:r>
              <a:rPr lang="en-US" sz="3000" dirty="0">
                <a:effectLst/>
                <a:latin typeface="Segoe UI" panose="020B0502040204020203" pitchFamily="34" charset="0"/>
                <a:ea typeface="Times New Roman" panose="02020603050405020304" pitchFamily="18" charset="0"/>
              </a:rPr>
              <a:t>, and </a:t>
            </a:r>
            <a:r>
              <a:rPr lang="en-US" sz="3000" b="1" i="1" dirty="0">
                <a:solidFill>
                  <a:schemeClr val="tx2"/>
                </a:solidFill>
                <a:latin typeface="Segoe UI" panose="020B0502040204020203" pitchFamily="34" charset="0"/>
              </a:rPr>
              <a:t>meeting customer needs </a:t>
            </a:r>
            <a:r>
              <a:rPr lang="en-US" sz="3000" dirty="0">
                <a:effectLst/>
                <a:latin typeface="Segoe UI" panose="020B0502040204020203" pitchFamily="34" charset="0"/>
                <a:ea typeface="Times New Roman" panose="02020603050405020304" pitchFamily="18" charset="0"/>
              </a:rPr>
              <a:t>at all scales, from local to global – delivered as a </a:t>
            </a:r>
            <a:r>
              <a:rPr lang="en-US" sz="3000" b="1" i="1" dirty="0">
                <a:solidFill>
                  <a:schemeClr val="tx2"/>
                </a:solidFill>
                <a:latin typeface="Segoe UI" panose="020B0502040204020203" pitchFamily="34" charset="0"/>
              </a:rPr>
              <a:t>partnership </a:t>
            </a:r>
            <a:r>
              <a:rPr lang="en-US" sz="3000" dirty="0">
                <a:effectLst/>
                <a:latin typeface="Segoe UI" panose="020B0502040204020203" pitchFamily="34" charset="0"/>
                <a:ea typeface="Times New Roman" panose="02020603050405020304" pitchFamily="18" charset="0"/>
              </a:rPr>
              <a:t>between state departments of transportation and </a:t>
            </a:r>
            <a:br>
              <a:rPr lang="en-US" sz="3000" dirty="0">
                <a:effectLst/>
                <a:latin typeface="Segoe UI" panose="020B0502040204020203" pitchFamily="34" charset="0"/>
                <a:ea typeface="Times New Roman" panose="02020603050405020304" pitchFamily="18" charset="0"/>
              </a:rPr>
            </a:br>
            <a:r>
              <a:rPr lang="en-US" sz="3000" dirty="0">
                <a:effectLst/>
                <a:latin typeface="Segoe UI" panose="020B0502040204020203" pitchFamily="34" charset="0"/>
                <a:ea typeface="Times New Roman" panose="02020603050405020304" pitchFamily="18" charset="0"/>
              </a:rPr>
              <a:t>other public, private, and civic sector partners.</a:t>
            </a:r>
            <a:endParaRPr lang="en-US" sz="3900" dirty="0"/>
          </a:p>
        </p:txBody>
      </p:sp>
      <p:pic>
        <p:nvPicPr>
          <p:cNvPr id="13" name="Picture 12">
            <a:extLst>
              <a:ext uri="{FF2B5EF4-FFF2-40B4-BE49-F238E27FC236}">
                <a16:creationId xmlns:a16="http://schemas.microsoft.com/office/drawing/2014/main" id="{E28CCA1A-B392-9603-F528-885D7F58CD14}"/>
              </a:ext>
            </a:extLst>
          </p:cNvPr>
          <p:cNvPicPr>
            <a:picLocks noChangeAspect="1"/>
          </p:cNvPicPr>
          <p:nvPr/>
        </p:nvPicPr>
        <p:blipFill>
          <a:blip r:embed="rId3">
            <a:duotone>
              <a:schemeClr val="accent1">
                <a:shade val="45000"/>
                <a:satMod val="135000"/>
              </a:schemeClr>
              <a:prstClr val="white"/>
            </a:duotone>
          </a:blip>
          <a:stretch>
            <a:fillRect/>
          </a:stretch>
        </p:blipFill>
        <p:spPr>
          <a:xfrm>
            <a:off x="639607" y="2370944"/>
            <a:ext cx="10912786" cy="1572904"/>
          </a:xfrm>
          <a:prstGeom prst="rect">
            <a:avLst/>
          </a:prstGeom>
        </p:spPr>
      </p:pic>
    </p:spTree>
    <p:extLst>
      <p:ext uri="{BB962C8B-B14F-4D97-AF65-F5344CB8AC3E}">
        <p14:creationId xmlns:p14="http://schemas.microsoft.com/office/powerpoint/2010/main" val="436762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0F6D-9E03-48B5-A191-A66DF236520E}"/>
              </a:ext>
            </a:extLst>
          </p:cNvPr>
          <p:cNvSpPr>
            <a:spLocks noGrp="1"/>
          </p:cNvSpPr>
          <p:nvPr>
            <p:ph type="title" idx="4294967295"/>
          </p:nvPr>
        </p:nvSpPr>
        <p:spPr>
          <a:xfrm>
            <a:off x="240097" y="2474641"/>
            <a:ext cx="4569671" cy="2192328"/>
          </a:xfrm>
        </p:spPr>
        <p:txBody>
          <a:bodyPr>
            <a:normAutofit/>
          </a:bodyPr>
          <a:lstStyle/>
          <a:p>
            <a:r>
              <a:rPr lang="en-US" sz="2800" b="1" i="1" dirty="0">
                <a:solidFill>
                  <a:schemeClr val="accent1"/>
                </a:solidFill>
              </a:rPr>
              <a:t>What’s Our Vision? </a:t>
            </a:r>
            <a:br>
              <a:rPr lang="en-US" dirty="0">
                <a:solidFill>
                  <a:schemeClr val="accent1"/>
                </a:solidFill>
              </a:rPr>
            </a:br>
            <a:r>
              <a:rPr lang="en-US" dirty="0">
                <a:solidFill>
                  <a:schemeClr val="accent1"/>
                </a:solidFill>
              </a:rPr>
              <a:t>Aspirational goals</a:t>
            </a:r>
          </a:p>
        </p:txBody>
      </p:sp>
      <p:grpSp>
        <p:nvGrpSpPr>
          <p:cNvPr id="22" name="Group 21">
            <a:extLst>
              <a:ext uri="{FF2B5EF4-FFF2-40B4-BE49-F238E27FC236}">
                <a16:creationId xmlns:a16="http://schemas.microsoft.com/office/drawing/2014/main" id="{3EFE747F-7FA7-4651-95F7-8F591997E5D6}"/>
              </a:ext>
            </a:extLst>
          </p:cNvPr>
          <p:cNvGrpSpPr/>
          <p:nvPr/>
        </p:nvGrpSpPr>
        <p:grpSpPr>
          <a:xfrm>
            <a:off x="4533360" y="128467"/>
            <a:ext cx="6437295" cy="6558262"/>
            <a:chOff x="3651527" y="1477989"/>
            <a:chExt cx="4808702" cy="4630571"/>
          </a:xfrm>
        </p:grpSpPr>
        <p:sp>
          <p:nvSpPr>
            <p:cNvPr id="21" name="Oval 20">
              <a:extLst>
                <a:ext uri="{FF2B5EF4-FFF2-40B4-BE49-F238E27FC236}">
                  <a16:creationId xmlns:a16="http://schemas.microsoft.com/office/drawing/2014/main" id="{EC7CD89C-14C7-4E8D-9148-832B1017B7B0}"/>
                </a:ext>
              </a:extLst>
            </p:cNvPr>
            <p:cNvSpPr/>
            <p:nvPr/>
          </p:nvSpPr>
          <p:spPr>
            <a:xfrm>
              <a:off x="4094152" y="2070673"/>
              <a:ext cx="3875876" cy="3516015"/>
            </a:xfrm>
            <a:prstGeom prst="ellipse">
              <a:avLst/>
            </a:prstGeom>
            <a:noFill/>
            <a:ln w="1238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6747973E-AF0B-4441-B00B-9FA5C28CC814}"/>
                </a:ext>
              </a:extLst>
            </p:cNvPr>
            <p:cNvSpPr/>
            <p:nvPr/>
          </p:nvSpPr>
          <p:spPr>
            <a:xfrm>
              <a:off x="4928824" y="2744608"/>
              <a:ext cx="2254107" cy="2130571"/>
            </a:xfrm>
            <a:custGeom>
              <a:avLst/>
              <a:gdLst>
                <a:gd name="connsiteX0" fmla="*/ 0 w 1805994"/>
                <a:gd name="connsiteY0" fmla="*/ 902997 h 1805994"/>
                <a:gd name="connsiteX1" fmla="*/ 902997 w 1805994"/>
                <a:gd name="connsiteY1" fmla="*/ 0 h 1805994"/>
                <a:gd name="connsiteX2" fmla="*/ 1805994 w 1805994"/>
                <a:gd name="connsiteY2" fmla="*/ 902997 h 1805994"/>
                <a:gd name="connsiteX3" fmla="*/ 902997 w 1805994"/>
                <a:gd name="connsiteY3" fmla="*/ 1805994 h 1805994"/>
                <a:gd name="connsiteX4" fmla="*/ 0 w 1805994"/>
                <a:gd name="connsiteY4" fmla="*/ 902997 h 1805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994" h="1805994">
                  <a:moveTo>
                    <a:pt x="0" y="902997"/>
                  </a:moveTo>
                  <a:cubicBezTo>
                    <a:pt x="0" y="404286"/>
                    <a:pt x="404286" y="0"/>
                    <a:pt x="902997" y="0"/>
                  </a:cubicBezTo>
                  <a:cubicBezTo>
                    <a:pt x="1401708" y="0"/>
                    <a:pt x="1805994" y="404286"/>
                    <a:pt x="1805994" y="902997"/>
                  </a:cubicBezTo>
                  <a:cubicBezTo>
                    <a:pt x="1805994" y="1401708"/>
                    <a:pt x="1401708" y="1805994"/>
                    <a:pt x="902997" y="1805994"/>
                  </a:cubicBezTo>
                  <a:cubicBezTo>
                    <a:pt x="404286" y="1805994"/>
                    <a:pt x="0" y="1401708"/>
                    <a:pt x="0" y="902997"/>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spcFirstLastPara="0" vert="horz" wrap="square" lIns="283532" tIns="283532" rIns="283532" bIns="283532" numCol="1" spcCol="1270" anchor="ctr" anchorCtr="0">
              <a:noAutofit/>
            </a:bodyPr>
            <a:lstStyle/>
            <a:p>
              <a:pPr marL="0" lvl="0" indent="0" algn="ctr" defTabSz="666750">
                <a:lnSpc>
                  <a:spcPct val="90000"/>
                </a:lnSpc>
                <a:spcBef>
                  <a:spcPct val="0"/>
                </a:spcBef>
                <a:spcAft>
                  <a:spcPct val="35000"/>
                </a:spcAft>
                <a:buNone/>
              </a:pPr>
              <a:r>
                <a:rPr lang="en-US" sz="2400" b="1" kern="1200" dirty="0"/>
                <a:t>Community Centered Transportation</a:t>
              </a:r>
            </a:p>
          </p:txBody>
        </p:sp>
        <p:grpSp>
          <p:nvGrpSpPr>
            <p:cNvPr id="20" name="Group 19">
              <a:extLst>
                <a:ext uri="{FF2B5EF4-FFF2-40B4-BE49-F238E27FC236}">
                  <a16:creationId xmlns:a16="http://schemas.microsoft.com/office/drawing/2014/main" id="{CE7BE3E5-D857-4D0F-8107-CC54DB237741}"/>
                </a:ext>
              </a:extLst>
            </p:cNvPr>
            <p:cNvGrpSpPr/>
            <p:nvPr/>
          </p:nvGrpSpPr>
          <p:grpSpPr>
            <a:xfrm>
              <a:off x="3651527" y="1477989"/>
              <a:ext cx="4808702" cy="4630571"/>
              <a:chOff x="3651527" y="1477989"/>
              <a:chExt cx="4808702" cy="4630571"/>
            </a:xfrm>
            <a:gradFill flip="none" rotWithShape="1">
              <a:gsLst>
                <a:gs pos="0">
                  <a:schemeClr val="accent2">
                    <a:lumMod val="89000"/>
                  </a:schemeClr>
                </a:gs>
                <a:gs pos="57000">
                  <a:schemeClr val="accent2">
                    <a:lumMod val="89000"/>
                  </a:schemeClr>
                </a:gs>
                <a:gs pos="79000">
                  <a:schemeClr val="accent2">
                    <a:lumMod val="70000"/>
                  </a:schemeClr>
                </a:gs>
              </a:gsLst>
              <a:path path="circle">
                <a:fillToRect l="50000" t="50000" r="50000" b="50000"/>
              </a:path>
              <a:tileRect/>
            </a:gradFill>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65399E09-875A-4831-A4B8-F27CBE170EF1}"/>
                  </a:ext>
                </a:extLst>
              </p:cNvPr>
              <p:cNvSpPr/>
              <p:nvPr/>
            </p:nvSpPr>
            <p:spPr>
              <a:xfrm>
                <a:off x="5352614" y="1477989"/>
                <a:ext cx="1371126" cy="1371125"/>
              </a:xfrm>
              <a:custGeom>
                <a:avLst/>
                <a:gdLst>
                  <a:gd name="connsiteX0" fmla="*/ 0 w 1264196"/>
                  <a:gd name="connsiteY0" fmla="*/ 632098 h 1264196"/>
                  <a:gd name="connsiteX1" fmla="*/ 632098 w 1264196"/>
                  <a:gd name="connsiteY1" fmla="*/ 0 h 1264196"/>
                  <a:gd name="connsiteX2" fmla="*/ 1264196 w 1264196"/>
                  <a:gd name="connsiteY2" fmla="*/ 632098 h 1264196"/>
                  <a:gd name="connsiteX3" fmla="*/ 632098 w 1264196"/>
                  <a:gd name="connsiteY3" fmla="*/ 1264196 h 1264196"/>
                  <a:gd name="connsiteX4" fmla="*/ 0 w 1264196"/>
                  <a:gd name="connsiteY4" fmla="*/ 632098 h 126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196" h="1264196">
                    <a:moveTo>
                      <a:pt x="0" y="632098"/>
                    </a:moveTo>
                    <a:cubicBezTo>
                      <a:pt x="0" y="283000"/>
                      <a:pt x="283000" y="0"/>
                      <a:pt x="632098" y="0"/>
                    </a:cubicBezTo>
                    <a:cubicBezTo>
                      <a:pt x="981196" y="0"/>
                      <a:pt x="1264196" y="283000"/>
                      <a:pt x="1264196" y="632098"/>
                    </a:cubicBezTo>
                    <a:cubicBezTo>
                      <a:pt x="1264196" y="981196"/>
                      <a:pt x="981196" y="1264196"/>
                      <a:pt x="632098" y="1264196"/>
                    </a:cubicBezTo>
                    <a:cubicBezTo>
                      <a:pt x="283000" y="1264196"/>
                      <a:pt x="0" y="981196"/>
                      <a:pt x="0" y="632098"/>
                    </a:cubicBez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1647" tIns="201647" rIns="201647" bIns="201647" numCol="1" spcCol="1270" anchor="ctr" anchorCtr="0">
                <a:noAutofit/>
              </a:bodyPr>
              <a:lstStyle/>
              <a:p>
                <a:pPr marL="0" lvl="0" indent="0" algn="ctr" defTabSz="577850">
                  <a:lnSpc>
                    <a:spcPct val="90000"/>
                  </a:lnSpc>
                  <a:spcBef>
                    <a:spcPct val="0"/>
                  </a:spcBef>
                  <a:spcAft>
                    <a:spcPct val="35000"/>
                  </a:spcAft>
                  <a:buNone/>
                </a:pPr>
                <a:r>
                  <a:rPr lang="en-US" sz="2000" b="1" kern="1200" dirty="0"/>
                  <a:t>Safe &amp; Secure</a:t>
                </a:r>
              </a:p>
            </p:txBody>
          </p:sp>
          <p:sp>
            <p:nvSpPr>
              <p:cNvPr id="15" name="Freeform: Shape 14">
                <a:extLst>
                  <a:ext uri="{FF2B5EF4-FFF2-40B4-BE49-F238E27FC236}">
                    <a16:creationId xmlns:a16="http://schemas.microsoft.com/office/drawing/2014/main" id="{B3B75BD9-5582-44F6-9F18-BFB6F021F8EA}"/>
                  </a:ext>
                </a:extLst>
              </p:cNvPr>
              <p:cNvSpPr/>
              <p:nvPr/>
            </p:nvSpPr>
            <p:spPr>
              <a:xfrm>
                <a:off x="7089103" y="2440828"/>
                <a:ext cx="1371126" cy="1371125"/>
              </a:xfrm>
              <a:custGeom>
                <a:avLst/>
                <a:gdLst>
                  <a:gd name="connsiteX0" fmla="*/ 0 w 1264196"/>
                  <a:gd name="connsiteY0" fmla="*/ 632098 h 1264196"/>
                  <a:gd name="connsiteX1" fmla="*/ 632098 w 1264196"/>
                  <a:gd name="connsiteY1" fmla="*/ 0 h 1264196"/>
                  <a:gd name="connsiteX2" fmla="*/ 1264196 w 1264196"/>
                  <a:gd name="connsiteY2" fmla="*/ 632098 h 1264196"/>
                  <a:gd name="connsiteX3" fmla="*/ 632098 w 1264196"/>
                  <a:gd name="connsiteY3" fmla="*/ 1264196 h 1264196"/>
                  <a:gd name="connsiteX4" fmla="*/ 0 w 1264196"/>
                  <a:gd name="connsiteY4" fmla="*/ 632098 h 126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196" h="1264196">
                    <a:moveTo>
                      <a:pt x="0" y="632098"/>
                    </a:moveTo>
                    <a:cubicBezTo>
                      <a:pt x="0" y="283000"/>
                      <a:pt x="283000" y="0"/>
                      <a:pt x="632098" y="0"/>
                    </a:cubicBezTo>
                    <a:cubicBezTo>
                      <a:pt x="981196" y="0"/>
                      <a:pt x="1264196" y="283000"/>
                      <a:pt x="1264196" y="632098"/>
                    </a:cubicBezTo>
                    <a:cubicBezTo>
                      <a:pt x="1264196" y="981196"/>
                      <a:pt x="981196" y="1264196"/>
                      <a:pt x="632098" y="1264196"/>
                    </a:cubicBezTo>
                    <a:cubicBezTo>
                      <a:pt x="283000" y="1264196"/>
                      <a:pt x="0" y="981196"/>
                      <a:pt x="0" y="632098"/>
                    </a:cubicBez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1647" tIns="201647" rIns="201647" bIns="201647" numCol="1" spcCol="1270" anchor="ctr" anchorCtr="0">
                <a:noAutofit/>
              </a:bodyPr>
              <a:lstStyle/>
              <a:p>
                <a:pPr marL="0" lvl="0" indent="0" algn="ctr" defTabSz="577850">
                  <a:lnSpc>
                    <a:spcPct val="90000"/>
                  </a:lnSpc>
                  <a:spcBef>
                    <a:spcPct val="0"/>
                  </a:spcBef>
                  <a:spcAft>
                    <a:spcPct val="35000"/>
                  </a:spcAft>
                  <a:buNone/>
                </a:pPr>
                <a:r>
                  <a:rPr lang="en-US" sz="2000" b="1" kern="1200" dirty="0"/>
                  <a:t>Accessible &amp; Affordable</a:t>
                </a:r>
              </a:p>
            </p:txBody>
          </p:sp>
          <p:sp>
            <p:nvSpPr>
              <p:cNvPr id="16" name="Freeform: Shape 15">
                <a:extLst>
                  <a:ext uri="{FF2B5EF4-FFF2-40B4-BE49-F238E27FC236}">
                    <a16:creationId xmlns:a16="http://schemas.microsoft.com/office/drawing/2014/main" id="{D95BF765-5C38-4232-8FD8-B82087B54579}"/>
                  </a:ext>
                </a:extLst>
              </p:cNvPr>
              <p:cNvSpPr/>
              <p:nvPr/>
            </p:nvSpPr>
            <p:spPr>
              <a:xfrm>
                <a:off x="7053702" y="4125617"/>
                <a:ext cx="1371125" cy="1371125"/>
              </a:xfrm>
              <a:custGeom>
                <a:avLst/>
                <a:gdLst>
                  <a:gd name="connsiteX0" fmla="*/ 0 w 1264196"/>
                  <a:gd name="connsiteY0" fmla="*/ 632098 h 1264196"/>
                  <a:gd name="connsiteX1" fmla="*/ 632098 w 1264196"/>
                  <a:gd name="connsiteY1" fmla="*/ 0 h 1264196"/>
                  <a:gd name="connsiteX2" fmla="*/ 1264196 w 1264196"/>
                  <a:gd name="connsiteY2" fmla="*/ 632098 h 1264196"/>
                  <a:gd name="connsiteX3" fmla="*/ 632098 w 1264196"/>
                  <a:gd name="connsiteY3" fmla="*/ 1264196 h 1264196"/>
                  <a:gd name="connsiteX4" fmla="*/ 0 w 1264196"/>
                  <a:gd name="connsiteY4" fmla="*/ 632098 h 126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196" h="1264196">
                    <a:moveTo>
                      <a:pt x="0" y="632098"/>
                    </a:moveTo>
                    <a:cubicBezTo>
                      <a:pt x="0" y="283000"/>
                      <a:pt x="283000" y="0"/>
                      <a:pt x="632098" y="0"/>
                    </a:cubicBezTo>
                    <a:cubicBezTo>
                      <a:pt x="981196" y="0"/>
                      <a:pt x="1264196" y="283000"/>
                      <a:pt x="1264196" y="632098"/>
                    </a:cubicBezTo>
                    <a:cubicBezTo>
                      <a:pt x="1264196" y="981196"/>
                      <a:pt x="981196" y="1264196"/>
                      <a:pt x="632098" y="1264196"/>
                    </a:cubicBezTo>
                    <a:cubicBezTo>
                      <a:pt x="283000" y="1264196"/>
                      <a:pt x="0" y="981196"/>
                      <a:pt x="0" y="632098"/>
                    </a:cubicBez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1647" tIns="201647" rIns="201647" bIns="201647" numCol="1" spcCol="1270" anchor="ctr" anchorCtr="0">
                <a:noAutofit/>
              </a:bodyPr>
              <a:lstStyle/>
              <a:p>
                <a:pPr marL="0" lvl="0" indent="0" algn="ctr" defTabSz="577850">
                  <a:lnSpc>
                    <a:spcPct val="90000"/>
                  </a:lnSpc>
                  <a:spcBef>
                    <a:spcPct val="0"/>
                  </a:spcBef>
                  <a:spcAft>
                    <a:spcPct val="35000"/>
                  </a:spcAft>
                  <a:buNone/>
                </a:pPr>
                <a:r>
                  <a:rPr lang="en-US" sz="2000" b="1" kern="1200" dirty="0"/>
                  <a:t>Seamless </a:t>
                </a:r>
                <a:r>
                  <a:rPr lang="en-US" sz="2000" b="1" dirty="0"/>
                  <a:t>&amp; Reliable</a:t>
                </a:r>
                <a:endParaRPr lang="en-US" sz="2000" b="1" kern="1200" dirty="0"/>
              </a:p>
            </p:txBody>
          </p:sp>
          <p:sp>
            <p:nvSpPr>
              <p:cNvPr id="17" name="Freeform: Shape 16">
                <a:extLst>
                  <a:ext uri="{FF2B5EF4-FFF2-40B4-BE49-F238E27FC236}">
                    <a16:creationId xmlns:a16="http://schemas.microsoft.com/office/drawing/2014/main" id="{03CBA66A-D513-4039-B484-E3AA4441AFFD}"/>
                  </a:ext>
                </a:extLst>
              </p:cNvPr>
              <p:cNvSpPr/>
              <p:nvPr/>
            </p:nvSpPr>
            <p:spPr>
              <a:xfrm>
                <a:off x="5352614" y="4737435"/>
                <a:ext cx="1371125" cy="1371125"/>
              </a:xfrm>
              <a:custGeom>
                <a:avLst/>
                <a:gdLst>
                  <a:gd name="connsiteX0" fmla="*/ 0 w 1264196"/>
                  <a:gd name="connsiteY0" fmla="*/ 632098 h 1264196"/>
                  <a:gd name="connsiteX1" fmla="*/ 632098 w 1264196"/>
                  <a:gd name="connsiteY1" fmla="*/ 0 h 1264196"/>
                  <a:gd name="connsiteX2" fmla="*/ 1264196 w 1264196"/>
                  <a:gd name="connsiteY2" fmla="*/ 632098 h 1264196"/>
                  <a:gd name="connsiteX3" fmla="*/ 632098 w 1264196"/>
                  <a:gd name="connsiteY3" fmla="*/ 1264196 h 1264196"/>
                  <a:gd name="connsiteX4" fmla="*/ 0 w 1264196"/>
                  <a:gd name="connsiteY4" fmla="*/ 632098 h 126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196" h="1264196">
                    <a:moveTo>
                      <a:pt x="0" y="632098"/>
                    </a:moveTo>
                    <a:cubicBezTo>
                      <a:pt x="0" y="283000"/>
                      <a:pt x="283000" y="0"/>
                      <a:pt x="632098" y="0"/>
                    </a:cubicBezTo>
                    <a:cubicBezTo>
                      <a:pt x="981196" y="0"/>
                      <a:pt x="1264196" y="283000"/>
                      <a:pt x="1264196" y="632098"/>
                    </a:cubicBezTo>
                    <a:cubicBezTo>
                      <a:pt x="1264196" y="981196"/>
                      <a:pt x="981196" y="1264196"/>
                      <a:pt x="632098" y="1264196"/>
                    </a:cubicBezTo>
                    <a:cubicBezTo>
                      <a:pt x="283000" y="1264196"/>
                      <a:pt x="0" y="981196"/>
                      <a:pt x="0" y="632098"/>
                    </a:cubicBez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1647" tIns="201647" rIns="201647" bIns="201647" numCol="1" spcCol="1270" anchor="ctr" anchorCtr="0">
                <a:noAutofit/>
              </a:bodyPr>
              <a:lstStyle/>
              <a:p>
                <a:pPr marL="0" lvl="0" indent="0" algn="ctr" defTabSz="577850">
                  <a:lnSpc>
                    <a:spcPct val="90000"/>
                  </a:lnSpc>
                  <a:spcBef>
                    <a:spcPct val="0"/>
                  </a:spcBef>
                  <a:spcAft>
                    <a:spcPct val="35000"/>
                  </a:spcAft>
                  <a:buNone/>
                </a:pPr>
                <a:r>
                  <a:rPr lang="en-US" sz="2000" b="1" kern="1200" dirty="0"/>
                  <a:t>Healthy &amp; Thriving</a:t>
                </a:r>
              </a:p>
            </p:txBody>
          </p:sp>
          <p:sp>
            <p:nvSpPr>
              <p:cNvPr id="18" name="Freeform: Shape 17">
                <a:extLst>
                  <a:ext uri="{FF2B5EF4-FFF2-40B4-BE49-F238E27FC236}">
                    <a16:creationId xmlns:a16="http://schemas.microsoft.com/office/drawing/2014/main" id="{56325402-04C7-4560-B663-28C8D5EC8187}"/>
                  </a:ext>
                </a:extLst>
              </p:cNvPr>
              <p:cNvSpPr/>
              <p:nvPr/>
            </p:nvSpPr>
            <p:spPr>
              <a:xfrm>
                <a:off x="3651527" y="4125615"/>
                <a:ext cx="1371125" cy="1371125"/>
              </a:xfrm>
              <a:custGeom>
                <a:avLst/>
                <a:gdLst>
                  <a:gd name="connsiteX0" fmla="*/ 0 w 1264196"/>
                  <a:gd name="connsiteY0" fmla="*/ 632098 h 1264196"/>
                  <a:gd name="connsiteX1" fmla="*/ 632098 w 1264196"/>
                  <a:gd name="connsiteY1" fmla="*/ 0 h 1264196"/>
                  <a:gd name="connsiteX2" fmla="*/ 1264196 w 1264196"/>
                  <a:gd name="connsiteY2" fmla="*/ 632098 h 1264196"/>
                  <a:gd name="connsiteX3" fmla="*/ 632098 w 1264196"/>
                  <a:gd name="connsiteY3" fmla="*/ 1264196 h 1264196"/>
                  <a:gd name="connsiteX4" fmla="*/ 0 w 1264196"/>
                  <a:gd name="connsiteY4" fmla="*/ 632098 h 126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196" h="1264196">
                    <a:moveTo>
                      <a:pt x="0" y="632098"/>
                    </a:moveTo>
                    <a:cubicBezTo>
                      <a:pt x="0" y="283000"/>
                      <a:pt x="283000" y="0"/>
                      <a:pt x="632098" y="0"/>
                    </a:cubicBezTo>
                    <a:cubicBezTo>
                      <a:pt x="981196" y="0"/>
                      <a:pt x="1264196" y="283000"/>
                      <a:pt x="1264196" y="632098"/>
                    </a:cubicBezTo>
                    <a:cubicBezTo>
                      <a:pt x="1264196" y="981196"/>
                      <a:pt x="981196" y="1264196"/>
                      <a:pt x="632098" y="1264196"/>
                    </a:cubicBezTo>
                    <a:cubicBezTo>
                      <a:pt x="283000" y="1264196"/>
                      <a:pt x="0" y="981196"/>
                      <a:pt x="0" y="632098"/>
                    </a:cubicBez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1647" tIns="201647" rIns="201647" bIns="201647" numCol="1" spcCol="1270" anchor="ctr" anchorCtr="0">
                <a:noAutofit/>
              </a:bodyPr>
              <a:lstStyle/>
              <a:p>
                <a:pPr marL="0" lvl="0" indent="0" algn="ctr" defTabSz="577850">
                  <a:lnSpc>
                    <a:spcPct val="90000"/>
                  </a:lnSpc>
                  <a:spcBef>
                    <a:spcPct val="0"/>
                  </a:spcBef>
                  <a:spcAft>
                    <a:spcPct val="35000"/>
                  </a:spcAft>
                  <a:buNone/>
                </a:pPr>
                <a:r>
                  <a:rPr lang="en-US" sz="2000" b="1" kern="1200" dirty="0"/>
                  <a:t>Clean &amp; Sustainable </a:t>
                </a:r>
              </a:p>
            </p:txBody>
          </p:sp>
          <p:sp>
            <p:nvSpPr>
              <p:cNvPr id="19" name="Freeform: Shape 18">
                <a:extLst>
                  <a:ext uri="{FF2B5EF4-FFF2-40B4-BE49-F238E27FC236}">
                    <a16:creationId xmlns:a16="http://schemas.microsoft.com/office/drawing/2014/main" id="{1E00EF81-5985-4E54-9F19-ED413CFECACB}"/>
                  </a:ext>
                </a:extLst>
              </p:cNvPr>
              <p:cNvSpPr/>
              <p:nvPr/>
            </p:nvSpPr>
            <p:spPr>
              <a:xfrm>
                <a:off x="3651528" y="2440836"/>
                <a:ext cx="1371125" cy="1371125"/>
              </a:xfrm>
              <a:custGeom>
                <a:avLst/>
                <a:gdLst>
                  <a:gd name="connsiteX0" fmla="*/ 0 w 1264196"/>
                  <a:gd name="connsiteY0" fmla="*/ 632098 h 1264196"/>
                  <a:gd name="connsiteX1" fmla="*/ 632098 w 1264196"/>
                  <a:gd name="connsiteY1" fmla="*/ 0 h 1264196"/>
                  <a:gd name="connsiteX2" fmla="*/ 1264196 w 1264196"/>
                  <a:gd name="connsiteY2" fmla="*/ 632098 h 1264196"/>
                  <a:gd name="connsiteX3" fmla="*/ 632098 w 1264196"/>
                  <a:gd name="connsiteY3" fmla="*/ 1264196 h 1264196"/>
                  <a:gd name="connsiteX4" fmla="*/ 0 w 1264196"/>
                  <a:gd name="connsiteY4" fmla="*/ 632098 h 1264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196" h="1264196">
                    <a:moveTo>
                      <a:pt x="0" y="632098"/>
                    </a:moveTo>
                    <a:cubicBezTo>
                      <a:pt x="0" y="283000"/>
                      <a:pt x="283000" y="0"/>
                      <a:pt x="632098" y="0"/>
                    </a:cubicBezTo>
                    <a:cubicBezTo>
                      <a:pt x="981196" y="0"/>
                      <a:pt x="1264196" y="283000"/>
                      <a:pt x="1264196" y="632098"/>
                    </a:cubicBezTo>
                    <a:cubicBezTo>
                      <a:pt x="1264196" y="981196"/>
                      <a:pt x="981196" y="1264196"/>
                      <a:pt x="632098" y="1264196"/>
                    </a:cubicBezTo>
                    <a:cubicBezTo>
                      <a:pt x="283000" y="1264196"/>
                      <a:pt x="0" y="981196"/>
                      <a:pt x="0" y="632098"/>
                    </a:cubicBezTo>
                    <a:close/>
                  </a:path>
                </a:pathLst>
              </a:cu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1647" tIns="201647" rIns="201647" bIns="201647" numCol="1" spcCol="1270" anchor="ctr" anchorCtr="0">
                <a:noAutofit/>
              </a:bodyPr>
              <a:lstStyle/>
              <a:p>
                <a:pPr marL="0" lvl="0" indent="0" algn="ctr" defTabSz="577850">
                  <a:lnSpc>
                    <a:spcPct val="90000"/>
                  </a:lnSpc>
                  <a:spcBef>
                    <a:spcPct val="0"/>
                  </a:spcBef>
                  <a:spcAft>
                    <a:spcPct val="35000"/>
                  </a:spcAft>
                  <a:buNone/>
                </a:pPr>
                <a:r>
                  <a:rPr lang="en-US" sz="2000" b="1" kern="1200" dirty="0"/>
                  <a:t>Agile &amp; Resilient</a:t>
                </a:r>
              </a:p>
            </p:txBody>
          </p:sp>
        </p:grpSp>
      </p:grpSp>
    </p:spTree>
    <p:extLst>
      <p:ext uri="{BB962C8B-B14F-4D97-AF65-F5344CB8AC3E}">
        <p14:creationId xmlns:p14="http://schemas.microsoft.com/office/powerpoint/2010/main" val="190669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892B47-90E9-17DE-098F-27D9702F6370}"/>
              </a:ext>
            </a:extLst>
          </p:cNvPr>
          <p:cNvPicPr>
            <a:picLocks noChangeAspect="1"/>
          </p:cNvPicPr>
          <p:nvPr/>
        </p:nvPicPr>
        <p:blipFill rotWithShape="1">
          <a:blip r:embed="rId3">
            <a:extLst>
              <a:ext uri="{28A0092B-C50C-407E-A947-70E740481C1C}">
                <a14:useLocalDpi xmlns:a14="http://schemas.microsoft.com/office/drawing/2010/main" val="0"/>
              </a:ext>
            </a:extLst>
          </a:blip>
          <a:srcRect l="-15280" t="19063" r="15280" b="49585"/>
          <a:stretch/>
        </p:blipFill>
        <p:spPr bwMode="auto">
          <a:xfrm>
            <a:off x="4867275" y="4785562"/>
            <a:ext cx="7324725" cy="1530674"/>
          </a:xfrm>
          <a:prstGeom prst="rect">
            <a:avLst/>
          </a:prstGeom>
          <a:noFill/>
          <a:ln>
            <a:noFill/>
          </a:ln>
          <a:extLst>
            <a:ext uri="{53640926-AAD7-44D8-BBD7-CCE9431645EC}">
              <a14:shadowObscured xmlns:a14="http://schemas.microsoft.com/office/drawing/2010/main"/>
            </a:ext>
          </a:extLst>
        </p:spPr>
      </p:pic>
      <p:sp>
        <p:nvSpPr>
          <p:cNvPr id="24" name="Parallelogram 23">
            <a:extLst>
              <a:ext uri="{FF2B5EF4-FFF2-40B4-BE49-F238E27FC236}">
                <a16:creationId xmlns:a16="http://schemas.microsoft.com/office/drawing/2014/main" id="{4FD7DD5F-6675-C707-9466-C3492499BEB0}"/>
              </a:ext>
            </a:extLst>
          </p:cNvPr>
          <p:cNvSpPr/>
          <p:nvPr/>
        </p:nvSpPr>
        <p:spPr>
          <a:xfrm>
            <a:off x="200025" y="4785560"/>
            <a:ext cx="10582275" cy="1530673"/>
          </a:xfrm>
          <a:prstGeom prst="parallelogram">
            <a:avLst>
              <a:gd name="adj" fmla="val 82054"/>
            </a:avLst>
          </a:prstGeom>
          <a:gradFill flip="none" rotWithShape="1">
            <a:gsLst>
              <a:gs pos="0">
                <a:schemeClr val="accent1">
                  <a:lumMod val="50000"/>
                </a:schemeClr>
              </a:gs>
              <a:gs pos="57000">
                <a:schemeClr val="accent1"/>
              </a:gs>
              <a:gs pos="86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outdoor, person&#10;&#10;Description automatically generated">
            <a:extLst>
              <a:ext uri="{FF2B5EF4-FFF2-40B4-BE49-F238E27FC236}">
                <a16:creationId xmlns:a16="http://schemas.microsoft.com/office/drawing/2014/main" id="{FDC160E6-955E-EB0D-315F-D1EA9FCC9754}"/>
              </a:ext>
            </a:extLst>
          </p:cNvPr>
          <p:cNvPicPr>
            <a:picLocks noChangeAspect="1"/>
          </p:cNvPicPr>
          <p:nvPr/>
        </p:nvPicPr>
        <p:blipFill rotWithShape="1">
          <a:blip r:embed="rId4">
            <a:extLst>
              <a:ext uri="{28A0092B-C50C-407E-A947-70E740481C1C}">
                <a14:useLocalDpi xmlns:a14="http://schemas.microsoft.com/office/drawing/2010/main" val="0"/>
              </a:ext>
            </a:extLst>
          </a:blip>
          <a:srcRect t="30978" b="30468"/>
          <a:stretch/>
        </p:blipFill>
        <p:spPr bwMode="auto">
          <a:xfrm>
            <a:off x="0" y="3211022"/>
            <a:ext cx="9408015" cy="1383005"/>
          </a:xfrm>
          <a:prstGeom prst="rect">
            <a:avLst/>
          </a:prstGeom>
          <a:ln>
            <a:noFill/>
          </a:ln>
          <a:extLst>
            <a:ext uri="{53640926-AAD7-44D8-BBD7-CCE9431645EC}">
              <a14:shadowObscured xmlns:a14="http://schemas.microsoft.com/office/drawing/2010/main"/>
            </a:ext>
          </a:extLst>
        </p:spPr>
      </p:pic>
      <p:sp>
        <p:nvSpPr>
          <p:cNvPr id="22" name="Parallelogram 21">
            <a:extLst>
              <a:ext uri="{FF2B5EF4-FFF2-40B4-BE49-F238E27FC236}">
                <a16:creationId xmlns:a16="http://schemas.microsoft.com/office/drawing/2014/main" id="{73F06776-B52B-5B78-3B64-61FE1B68A0CB}"/>
              </a:ext>
            </a:extLst>
          </p:cNvPr>
          <p:cNvSpPr/>
          <p:nvPr/>
        </p:nvSpPr>
        <p:spPr>
          <a:xfrm rot="10800000">
            <a:off x="1190625" y="3193485"/>
            <a:ext cx="10701337" cy="1400541"/>
          </a:xfrm>
          <a:prstGeom prst="parallelogram">
            <a:avLst>
              <a:gd name="adj" fmla="val 80195"/>
            </a:avLst>
          </a:prstGeom>
          <a:gradFill flip="none" rotWithShape="1">
            <a:gsLst>
              <a:gs pos="0">
                <a:schemeClr val="accent1">
                  <a:lumMod val="50000"/>
                </a:schemeClr>
              </a:gs>
              <a:gs pos="56000">
                <a:schemeClr val="accent1"/>
              </a:gs>
              <a:gs pos="88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F296D6FC-901C-3C1B-B81E-C59B1163FF15}"/>
              </a:ext>
            </a:extLst>
          </p:cNvPr>
          <p:cNvPicPr>
            <a:picLocks noChangeAspect="1"/>
          </p:cNvPicPr>
          <p:nvPr/>
        </p:nvPicPr>
        <p:blipFill rotWithShape="1">
          <a:blip r:embed="rId5">
            <a:extLst>
              <a:ext uri="{28A0092B-C50C-407E-A947-70E740481C1C}">
                <a14:useLocalDpi xmlns:a14="http://schemas.microsoft.com/office/drawing/2010/main" val="0"/>
              </a:ext>
            </a:extLst>
          </a:blip>
          <a:srcRect t="7523" b="13994"/>
          <a:stretch/>
        </p:blipFill>
        <p:spPr bwMode="auto">
          <a:xfrm>
            <a:off x="4719107" y="1784058"/>
            <a:ext cx="7472894" cy="1229165"/>
          </a:xfrm>
          <a:prstGeom prst="rect">
            <a:avLst/>
          </a:prstGeom>
          <a:noFill/>
          <a:ln>
            <a:noFill/>
          </a:ln>
          <a:extLst>
            <a:ext uri="{53640926-AAD7-44D8-BBD7-CCE9431645EC}">
              <a14:shadowObscured xmlns:a14="http://schemas.microsoft.com/office/drawing/2010/main"/>
            </a:ext>
          </a:extLst>
        </p:spPr>
      </p:pic>
      <p:sp>
        <p:nvSpPr>
          <p:cNvPr id="20" name="Parallelogram 19">
            <a:extLst>
              <a:ext uri="{FF2B5EF4-FFF2-40B4-BE49-F238E27FC236}">
                <a16:creationId xmlns:a16="http://schemas.microsoft.com/office/drawing/2014/main" id="{FD04EED6-99AA-3B10-0D92-AB0F6CD472A8}"/>
              </a:ext>
            </a:extLst>
          </p:cNvPr>
          <p:cNvSpPr/>
          <p:nvPr/>
        </p:nvSpPr>
        <p:spPr>
          <a:xfrm>
            <a:off x="304801" y="1784058"/>
            <a:ext cx="10701337" cy="1246703"/>
          </a:xfrm>
          <a:prstGeom prst="parallelogram">
            <a:avLst>
              <a:gd name="adj" fmla="val 76454"/>
            </a:avLst>
          </a:prstGeom>
          <a:gradFill flip="none" rotWithShape="1">
            <a:gsLst>
              <a:gs pos="0">
                <a:schemeClr val="accent1">
                  <a:lumMod val="75000"/>
                </a:schemeClr>
              </a:gs>
              <a:gs pos="56000">
                <a:schemeClr val="accent1"/>
              </a:gs>
              <a:gs pos="86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C45EFA-7C8C-DD7C-3566-254EE69C122D}"/>
              </a:ext>
            </a:extLst>
          </p:cNvPr>
          <p:cNvSpPr>
            <a:spLocks noGrp="1"/>
          </p:cNvSpPr>
          <p:nvPr>
            <p:ph type="title"/>
          </p:nvPr>
        </p:nvSpPr>
        <p:spPr>
          <a:xfrm>
            <a:off x="396983" y="283093"/>
            <a:ext cx="8680756" cy="1192742"/>
          </a:xfrm>
        </p:spPr>
        <p:txBody>
          <a:bodyPr anchor="ctr">
            <a:normAutofit/>
          </a:bodyPr>
          <a:lstStyle/>
          <a:p>
            <a:r>
              <a:rPr lang="en-US" dirty="0"/>
              <a:t>Moonshots: What IF We…</a:t>
            </a:r>
          </a:p>
        </p:txBody>
      </p:sp>
      <p:sp>
        <p:nvSpPr>
          <p:cNvPr id="5" name="Freeform: Shape 4">
            <a:extLst>
              <a:ext uri="{FF2B5EF4-FFF2-40B4-BE49-F238E27FC236}">
                <a16:creationId xmlns:a16="http://schemas.microsoft.com/office/drawing/2014/main" id="{676816E6-F5A9-C38C-4687-3A56C78E082A}"/>
              </a:ext>
            </a:extLst>
          </p:cNvPr>
          <p:cNvSpPr/>
          <p:nvPr/>
        </p:nvSpPr>
        <p:spPr>
          <a:xfrm>
            <a:off x="396982" y="1951569"/>
            <a:ext cx="4546494" cy="782106"/>
          </a:xfrm>
          <a:custGeom>
            <a:avLst/>
            <a:gdLst>
              <a:gd name="connsiteX0" fmla="*/ 0 w 11311313"/>
              <a:gd name="connsiteY0" fmla="*/ 0 h 570363"/>
              <a:gd name="connsiteX1" fmla="*/ 11311313 w 11311313"/>
              <a:gd name="connsiteY1" fmla="*/ 0 h 570363"/>
              <a:gd name="connsiteX2" fmla="*/ 11311313 w 11311313"/>
              <a:gd name="connsiteY2" fmla="*/ 570363 h 570363"/>
              <a:gd name="connsiteX3" fmla="*/ 0 w 11311313"/>
              <a:gd name="connsiteY3" fmla="*/ 570363 h 570363"/>
              <a:gd name="connsiteX4" fmla="*/ 0 w 11311313"/>
              <a:gd name="connsiteY4" fmla="*/ 0 h 57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1313" h="570363">
                <a:moveTo>
                  <a:pt x="0" y="0"/>
                </a:moveTo>
                <a:lnTo>
                  <a:pt x="11311313" y="0"/>
                </a:lnTo>
                <a:lnTo>
                  <a:pt x="11311313" y="570363"/>
                </a:lnTo>
                <a:lnTo>
                  <a:pt x="0" y="570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r" defTabSz="889000">
              <a:spcBef>
                <a:spcPct val="0"/>
              </a:spcBef>
              <a:spcAft>
                <a:spcPct val="35000"/>
              </a:spcAft>
              <a:buNone/>
            </a:pPr>
            <a:r>
              <a:rPr lang="en-US" sz="2400" dirty="0">
                <a:solidFill>
                  <a:schemeClr val="bg1"/>
                </a:solidFill>
                <a:effectLst>
                  <a:outerShdw blurRad="50800" dist="38100" dir="2700000" algn="tl" rotWithShape="0">
                    <a:prstClr val="black">
                      <a:alpha val="40000"/>
                    </a:prstClr>
                  </a:outerShdw>
                </a:effectLst>
              </a:rPr>
              <a:t>Make a</a:t>
            </a:r>
            <a:r>
              <a:rPr lang="en-US" sz="2400" kern="1200" dirty="0">
                <a:solidFill>
                  <a:schemeClr val="bg1"/>
                </a:solidFill>
                <a:effectLst>
                  <a:outerShdw blurRad="50800" dist="38100" dir="2700000" algn="tl" rotWithShape="0">
                    <a:prstClr val="black">
                      <a:alpha val="40000"/>
                    </a:prstClr>
                  </a:outerShdw>
                </a:effectLst>
              </a:rPr>
              <a:t>ggressive progress </a:t>
            </a:r>
            <a:br>
              <a:rPr lang="en-US" sz="2400" kern="1200" dirty="0">
                <a:solidFill>
                  <a:schemeClr val="bg1"/>
                </a:solidFill>
                <a:effectLst>
                  <a:outerShdw blurRad="50800" dist="38100" dir="2700000" algn="tl" rotWithShape="0">
                    <a:prstClr val="black">
                      <a:alpha val="40000"/>
                    </a:prstClr>
                  </a:outerShdw>
                </a:effectLst>
              </a:rPr>
            </a:br>
            <a:r>
              <a:rPr lang="en-US" sz="2400" kern="1200" dirty="0">
                <a:solidFill>
                  <a:schemeClr val="bg1"/>
                </a:solidFill>
                <a:effectLst>
                  <a:outerShdw blurRad="50800" dist="38100" dir="2700000" algn="tl" rotWithShape="0">
                    <a:prstClr val="black">
                      <a:alpha val="40000"/>
                    </a:prstClr>
                  </a:outerShdw>
                </a:effectLst>
              </a:rPr>
              <a:t>toward Vision Zero?</a:t>
            </a:r>
          </a:p>
        </p:txBody>
      </p:sp>
      <p:sp>
        <p:nvSpPr>
          <p:cNvPr id="7" name="Freeform: Shape 6">
            <a:extLst>
              <a:ext uri="{FF2B5EF4-FFF2-40B4-BE49-F238E27FC236}">
                <a16:creationId xmlns:a16="http://schemas.microsoft.com/office/drawing/2014/main" id="{7722219C-3653-A101-5CA7-AB8DEEF645CB}"/>
              </a:ext>
            </a:extLst>
          </p:cNvPr>
          <p:cNvSpPr/>
          <p:nvPr/>
        </p:nvSpPr>
        <p:spPr>
          <a:xfrm>
            <a:off x="6467686" y="3367885"/>
            <a:ext cx="4357477" cy="1150236"/>
          </a:xfrm>
          <a:custGeom>
            <a:avLst/>
            <a:gdLst>
              <a:gd name="connsiteX0" fmla="*/ 0 w 11311313"/>
              <a:gd name="connsiteY0" fmla="*/ 0 h 570363"/>
              <a:gd name="connsiteX1" fmla="*/ 11311313 w 11311313"/>
              <a:gd name="connsiteY1" fmla="*/ 0 h 570363"/>
              <a:gd name="connsiteX2" fmla="*/ 11311313 w 11311313"/>
              <a:gd name="connsiteY2" fmla="*/ 570363 h 570363"/>
              <a:gd name="connsiteX3" fmla="*/ 0 w 11311313"/>
              <a:gd name="connsiteY3" fmla="*/ 570363 h 570363"/>
              <a:gd name="connsiteX4" fmla="*/ 0 w 11311313"/>
              <a:gd name="connsiteY4" fmla="*/ 0 h 57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1313" h="570363">
                <a:moveTo>
                  <a:pt x="0" y="0"/>
                </a:moveTo>
                <a:lnTo>
                  <a:pt x="11311313" y="0"/>
                </a:lnTo>
                <a:lnTo>
                  <a:pt x="11311313" y="570363"/>
                </a:lnTo>
                <a:lnTo>
                  <a:pt x="0" y="570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defTabSz="889000">
              <a:spcBef>
                <a:spcPct val="0"/>
              </a:spcBef>
              <a:spcAft>
                <a:spcPct val="35000"/>
              </a:spcAft>
              <a:buNone/>
            </a:pPr>
            <a:r>
              <a:rPr lang="en-US" sz="2400" kern="1200" dirty="0">
                <a:solidFill>
                  <a:schemeClr val="bg1"/>
                </a:solidFill>
                <a:effectLst>
                  <a:outerShdw blurRad="50800" dist="38100" dir="2700000" algn="tl" rotWithShape="0">
                    <a:prstClr val="black">
                      <a:alpha val="40000"/>
                    </a:prstClr>
                  </a:outerShdw>
                </a:effectLst>
              </a:rPr>
              <a:t>Increase access to opportunity for ALICE households?</a:t>
            </a:r>
          </a:p>
        </p:txBody>
      </p:sp>
      <p:sp>
        <p:nvSpPr>
          <p:cNvPr id="9" name="Freeform: Shape 8">
            <a:extLst>
              <a:ext uri="{FF2B5EF4-FFF2-40B4-BE49-F238E27FC236}">
                <a16:creationId xmlns:a16="http://schemas.microsoft.com/office/drawing/2014/main" id="{7ABD3E43-AF2E-15B3-C5D3-B08EE2C7F0DE}"/>
              </a:ext>
            </a:extLst>
          </p:cNvPr>
          <p:cNvSpPr/>
          <p:nvPr/>
        </p:nvSpPr>
        <p:spPr>
          <a:xfrm>
            <a:off x="1619249" y="4980533"/>
            <a:ext cx="3695701" cy="1105939"/>
          </a:xfrm>
          <a:custGeom>
            <a:avLst/>
            <a:gdLst>
              <a:gd name="connsiteX0" fmla="*/ 0 w 11311313"/>
              <a:gd name="connsiteY0" fmla="*/ 0 h 570363"/>
              <a:gd name="connsiteX1" fmla="*/ 11311313 w 11311313"/>
              <a:gd name="connsiteY1" fmla="*/ 0 h 570363"/>
              <a:gd name="connsiteX2" fmla="*/ 11311313 w 11311313"/>
              <a:gd name="connsiteY2" fmla="*/ 570363 h 570363"/>
              <a:gd name="connsiteX3" fmla="*/ 0 w 11311313"/>
              <a:gd name="connsiteY3" fmla="*/ 570363 h 570363"/>
              <a:gd name="connsiteX4" fmla="*/ 0 w 11311313"/>
              <a:gd name="connsiteY4" fmla="*/ 0 h 57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1313" h="570363">
                <a:moveTo>
                  <a:pt x="0" y="0"/>
                </a:moveTo>
                <a:lnTo>
                  <a:pt x="11311313" y="0"/>
                </a:lnTo>
                <a:lnTo>
                  <a:pt x="11311313" y="570363"/>
                </a:lnTo>
                <a:lnTo>
                  <a:pt x="0" y="570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r" defTabSz="889000">
              <a:spcBef>
                <a:spcPct val="0"/>
              </a:spcBef>
              <a:spcAft>
                <a:spcPct val="35000"/>
              </a:spcAft>
              <a:buNone/>
            </a:pPr>
            <a:r>
              <a:rPr lang="en-US" sz="2400" dirty="0">
                <a:solidFill>
                  <a:schemeClr val="bg1"/>
                </a:solidFill>
                <a:effectLst>
                  <a:outerShdw blurRad="50800" dist="38100" dir="2700000" algn="tl" rotWithShape="0">
                    <a:prstClr val="black">
                      <a:alpha val="40000"/>
                    </a:prstClr>
                  </a:outerShdw>
                </a:effectLst>
              </a:rPr>
              <a:t>Create a m</a:t>
            </a:r>
            <a:r>
              <a:rPr lang="en-US" sz="2400" kern="1200" dirty="0">
                <a:solidFill>
                  <a:schemeClr val="bg1"/>
                </a:solidFill>
                <a:effectLst>
                  <a:outerShdw blurRad="50800" dist="38100" dir="2700000" algn="tl" rotWithShape="0">
                    <a:prstClr val="black">
                      <a:alpha val="40000"/>
                    </a:prstClr>
                  </a:outerShdw>
                </a:effectLst>
              </a:rPr>
              <a:t>obility </a:t>
            </a:r>
            <a:br>
              <a:rPr lang="en-US" sz="2400" kern="1200" dirty="0">
                <a:solidFill>
                  <a:schemeClr val="bg1"/>
                </a:solidFill>
                <a:effectLst>
                  <a:outerShdw blurRad="50800" dist="38100" dir="2700000" algn="tl" rotWithShape="0">
                    <a:prstClr val="black">
                      <a:alpha val="40000"/>
                    </a:prstClr>
                  </a:outerShdw>
                </a:effectLst>
              </a:rPr>
            </a:br>
            <a:r>
              <a:rPr lang="en-US" sz="2400" kern="1200" dirty="0">
                <a:solidFill>
                  <a:schemeClr val="bg1"/>
                </a:solidFill>
                <a:effectLst>
                  <a:outerShdw blurRad="50800" dist="38100" dir="2700000" algn="tl" rotWithShape="0">
                    <a:prstClr val="black">
                      <a:alpha val="40000"/>
                    </a:prstClr>
                  </a:outerShdw>
                </a:effectLst>
              </a:rPr>
              <a:t>marketplace that works for our customers?</a:t>
            </a:r>
            <a:endParaRPr lang="en-US" kern="12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8487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FD21C744-6C42-135E-4277-C15C8F94C376}"/>
              </a:ext>
            </a:extLst>
          </p:cNvPr>
          <p:cNvPicPr>
            <a:picLocks noChangeAspect="1"/>
          </p:cNvPicPr>
          <p:nvPr/>
        </p:nvPicPr>
        <p:blipFill rotWithShape="1">
          <a:blip r:embed="rId3">
            <a:extLst>
              <a:ext uri="{28A0092B-C50C-407E-A947-70E740481C1C}">
                <a14:useLocalDpi xmlns:a14="http://schemas.microsoft.com/office/drawing/2010/main" val="0"/>
              </a:ext>
            </a:extLst>
          </a:blip>
          <a:srcRect t="27686" b="23651"/>
          <a:stretch/>
        </p:blipFill>
        <p:spPr bwMode="auto">
          <a:xfrm>
            <a:off x="-9522" y="5267832"/>
            <a:ext cx="6085458" cy="1047515"/>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66D3CDFD-4ED7-27B9-B74B-F14503934C1C}"/>
              </a:ext>
            </a:extLst>
          </p:cNvPr>
          <p:cNvPicPr>
            <a:picLocks noChangeAspect="1"/>
          </p:cNvPicPr>
          <p:nvPr/>
        </p:nvPicPr>
        <p:blipFill rotWithShape="1">
          <a:blip r:embed="rId4">
            <a:extLst>
              <a:ext uri="{28A0092B-C50C-407E-A947-70E740481C1C}">
                <a14:useLocalDpi xmlns:a14="http://schemas.microsoft.com/office/drawing/2010/main" val="0"/>
              </a:ext>
            </a:extLst>
          </a:blip>
          <a:srcRect t="26617" b="37329"/>
          <a:stretch/>
        </p:blipFill>
        <p:spPr bwMode="auto">
          <a:xfrm>
            <a:off x="6208019" y="4057982"/>
            <a:ext cx="5981910" cy="1043363"/>
          </a:xfrm>
          <a:prstGeom prst="rect">
            <a:avLst/>
          </a:prstGeom>
          <a:ln>
            <a:noFill/>
          </a:ln>
          <a:extLst>
            <a:ext uri="{53640926-AAD7-44D8-BBD7-CCE9431645EC}">
              <a14:shadowObscured xmlns:a14="http://schemas.microsoft.com/office/drawing/2010/main"/>
            </a:ext>
          </a:extLst>
        </p:spPr>
      </p:pic>
      <p:sp>
        <p:nvSpPr>
          <p:cNvPr id="27" name="Parallelogram 26">
            <a:extLst>
              <a:ext uri="{FF2B5EF4-FFF2-40B4-BE49-F238E27FC236}">
                <a16:creationId xmlns:a16="http://schemas.microsoft.com/office/drawing/2014/main" id="{1E81EEA1-8B5E-D641-7399-7F5D3357A2B8}"/>
              </a:ext>
            </a:extLst>
          </p:cNvPr>
          <p:cNvSpPr/>
          <p:nvPr/>
        </p:nvSpPr>
        <p:spPr>
          <a:xfrm rot="10800000">
            <a:off x="483704" y="5267832"/>
            <a:ext cx="11408258" cy="1049564"/>
          </a:xfrm>
          <a:prstGeom prst="parallelogram">
            <a:avLst>
              <a:gd name="adj" fmla="val 80195"/>
            </a:avLst>
          </a:prstGeom>
          <a:gradFill flip="none" rotWithShape="1">
            <a:gsLst>
              <a:gs pos="0">
                <a:schemeClr val="accent1">
                  <a:lumMod val="50000"/>
                </a:schemeClr>
              </a:gs>
              <a:gs pos="56000">
                <a:schemeClr val="accent1"/>
              </a:gs>
              <a:gs pos="88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a:extLst>
              <a:ext uri="{FF2B5EF4-FFF2-40B4-BE49-F238E27FC236}">
                <a16:creationId xmlns:a16="http://schemas.microsoft.com/office/drawing/2014/main" id="{7337358F-DF59-FA1C-09FF-79ED62C91A11}"/>
              </a:ext>
            </a:extLst>
          </p:cNvPr>
          <p:cNvSpPr/>
          <p:nvPr/>
        </p:nvSpPr>
        <p:spPr>
          <a:xfrm>
            <a:off x="276226" y="4061562"/>
            <a:ext cx="10701337" cy="1039783"/>
          </a:xfrm>
          <a:prstGeom prst="parallelogram">
            <a:avLst>
              <a:gd name="adj" fmla="val 76454"/>
            </a:avLst>
          </a:prstGeom>
          <a:gradFill flip="none" rotWithShape="1">
            <a:gsLst>
              <a:gs pos="0">
                <a:schemeClr val="accent1">
                  <a:lumMod val="75000"/>
                </a:schemeClr>
              </a:gs>
              <a:gs pos="56000">
                <a:schemeClr val="accent1"/>
              </a:gs>
              <a:gs pos="86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B37DEC8D-0672-B2E0-26C3-D8C2F95282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426" b="30237"/>
          <a:stretch/>
        </p:blipFill>
        <p:spPr bwMode="auto">
          <a:xfrm>
            <a:off x="0" y="2852261"/>
            <a:ext cx="5724315" cy="1037184"/>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65F81E33-0A6F-141D-C855-C287E400CF10}"/>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721" t="37669" b="37582"/>
          <a:stretch/>
        </p:blipFill>
        <p:spPr bwMode="auto">
          <a:xfrm>
            <a:off x="5524500" y="1616549"/>
            <a:ext cx="6663055" cy="1036202"/>
          </a:xfrm>
          <a:prstGeom prst="rect">
            <a:avLst/>
          </a:prstGeom>
          <a:ln>
            <a:noFill/>
          </a:ln>
          <a:extLst>
            <a:ext uri="{53640926-AAD7-44D8-BBD7-CCE9431645EC}">
              <a14:shadowObscured xmlns:a14="http://schemas.microsoft.com/office/drawing/2010/main"/>
            </a:ext>
          </a:extLst>
        </p:spPr>
      </p:pic>
      <p:sp>
        <p:nvSpPr>
          <p:cNvPr id="18" name="Parallelogram 17">
            <a:extLst>
              <a:ext uri="{FF2B5EF4-FFF2-40B4-BE49-F238E27FC236}">
                <a16:creationId xmlns:a16="http://schemas.microsoft.com/office/drawing/2014/main" id="{C6E4253E-7DB4-85CC-A267-0F73955017B9}"/>
              </a:ext>
            </a:extLst>
          </p:cNvPr>
          <p:cNvSpPr/>
          <p:nvPr/>
        </p:nvSpPr>
        <p:spPr>
          <a:xfrm>
            <a:off x="285751" y="1616548"/>
            <a:ext cx="10701337" cy="1039783"/>
          </a:xfrm>
          <a:prstGeom prst="parallelogram">
            <a:avLst>
              <a:gd name="adj" fmla="val 76454"/>
            </a:avLst>
          </a:prstGeom>
          <a:gradFill flip="none" rotWithShape="1">
            <a:gsLst>
              <a:gs pos="0">
                <a:schemeClr val="accent1">
                  <a:lumMod val="75000"/>
                </a:schemeClr>
              </a:gs>
              <a:gs pos="56000">
                <a:schemeClr val="accent1"/>
              </a:gs>
              <a:gs pos="86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C45EFA-7C8C-DD7C-3566-254EE69C122D}"/>
              </a:ext>
            </a:extLst>
          </p:cNvPr>
          <p:cNvSpPr>
            <a:spLocks noGrp="1"/>
          </p:cNvSpPr>
          <p:nvPr>
            <p:ph type="title"/>
          </p:nvPr>
        </p:nvSpPr>
        <p:spPr>
          <a:xfrm>
            <a:off x="396983" y="283093"/>
            <a:ext cx="8680756" cy="1192742"/>
          </a:xfrm>
        </p:spPr>
        <p:txBody>
          <a:bodyPr anchor="ctr">
            <a:normAutofit/>
          </a:bodyPr>
          <a:lstStyle/>
          <a:p>
            <a:r>
              <a:rPr lang="en-US" dirty="0"/>
              <a:t>Moonshots</a:t>
            </a:r>
          </a:p>
        </p:txBody>
      </p:sp>
      <p:sp>
        <p:nvSpPr>
          <p:cNvPr id="11" name="Freeform: Shape 10">
            <a:extLst>
              <a:ext uri="{FF2B5EF4-FFF2-40B4-BE49-F238E27FC236}">
                <a16:creationId xmlns:a16="http://schemas.microsoft.com/office/drawing/2014/main" id="{83636F92-6FDB-F724-3347-AA6D4FA77668}"/>
              </a:ext>
            </a:extLst>
          </p:cNvPr>
          <p:cNvSpPr/>
          <p:nvPr/>
        </p:nvSpPr>
        <p:spPr>
          <a:xfrm>
            <a:off x="923924" y="1503290"/>
            <a:ext cx="4600576" cy="1026104"/>
          </a:xfrm>
          <a:custGeom>
            <a:avLst/>
            <a:gdLst>
              <a:gd name="connsiteX0" fmla="*/ 0 w 11300266"/>
              <a:gd name="connsiteY0" fmla="*/ 0 h 745886"/>
              <a:gd name="connsiteX1" fmla="*/ 11300266 w 11300266"/>
              <a:gd name="connsiteY1" fmla="*/ 0 h 745886"/>
              <a:gd name="connsiteX2" fmla="*/ 11300266 w 11300266"/>
              <a:gd name="connsiteY2" fmla="*/ 745886 h 745886"/>
              <a:gd name="connsiteX3" fmla="*/ 0 w 11300266"/>
              <a:gd name="connsiteY3" fmla="*/ 745886 h 745886"/>
              <a:gd name="connsiteX4" fmla="*/ 0 w 11300266"/>
              <a:gd name="connsiteY4" fmla="*/ 0 h 74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0266" h="745886">
                <a:moveTo>
                  <a:pt x="0" y="0"/>
                </a:moveTo>
                <a:lnTo>
                  <a:pt x="11300266" y="0"/>
                </a:lnTo>
                <a:lnTo>
                  <a:pt x="11300266" y="745886"/>
                </a:lnTo>
                <a:lnTo>
                  <a:pt x="0" y="7458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r" defTabSz="889000">
              <a:lnSpc>
                <a:spcPct val="90000"/>
              </a:lnSpc>
              <a:spcBef>
                <a:spcPct val="0"/>
              </a:spcBef>
              <a:spcAft>
                <a:spcPct val="35000"/>
              </a:spcAft>
              <a:buNone/>
            </a:pPr>
            <a:br>
              <a:rPr lang="en-US" sz="2000" kern="1200" dirty="0">
                <a:solidFill>
                  <a:schemeClr val="bg1"/>
                </a:solidFill>
                <a:effectLst>
                  <a:outerShdw blurRad="50800" dist="38100" dir="2700000" algn="tl" rotWithShape="0">
                    <a:prstClr val="black">
                      <a:alpha val="40000"/>
                    </a:prstClr>
                  </a:outerShdw>
                </a:effectLst>
              </a:rPr>
            </a:br>
            <a:r>
              <a:rPr lang="en-US" sz="2400" kern="1200" dirty="0">
                <a:solidFill>
                  <a:schemeClr val="bg1"/>
                </a:solidFill>
                <a:effectLst>
                  <a:outerShdw blurRad="50800" dist="38100" dir="2700000" algn="tl" rotWithShape="0">
                    <a:prstClr val="black">
                      <a:alpha val="40000"/>
                    </a:prstClr>
                  </a:outerShdw>
                </a:effectLst>
              </a:rPr>
              <a:t>Create a nationwide digital technology infrastructure?</a:t>
            </a:r>
            <a:endParaRPr lang="en-US" sz="2000" i="1" kern="1200" dirty="0">
              <a:solidFill>
                <a:schemeClr val="bg1"/>
              </a:solidFill>
              <a:effectLst>
                <a:outerShdw blurRad="50800" dist="38100" dir="2700000" algn="tl" rotWithShape="0">
                  <a:prstClr val="black">
                    <a:alpha val="40000"/>
                  </a:prstClr>
                </a:outerShdw>
              </a:effectLst>
            </a:endParaRPr>
          </a:p>
        </p:txBody>
      </p:sp>
      <p:sp>
        <p:nvSpPr>
          <p:cNvPr id="15" name="Freeform: Shape 14">
            <a:extLst>
              <a:ext uri="{FF2B5EF4-FFF2-40B4-BE49-F238E27FC236}">
                <a16:creationId xmlns:a16="http://schemas.microsoft.com/office/drawing/2014/main" id="{659C0966-34CF-D686-48EB-E788E072555C}"/>
              </a:ext>
            </a:extLst>
          </p:cNvPr>
          <p:cNvSpPr/>
          <p:nvPr/>
        </p:nvSpPr>
        <p:spPr>
          <a:xfrm>
            <a:off x="1247775" y="4244011"/>
            <a:ext cx="4276725" cy="570363"/>
          </a:xfrm>
          <a:custGeom>
            <a:avLst/>
            <a:gdLst>
              <a:gd name="connsiteX0" fmla="*/ 0 w 11311313"/>
              <a:gd name="connsiteY0" fmla="*/ 0 h 570363"/>
              <a:gd name="connsiteX1" fmla="*/ 11311313 w 11311313"/>
              <a:gd name="connsiteY1" fmla="*/ 0 h 570363"/>
              <a:gd name="connsiteX2" fmla="*/ 11311313 w 11311313"/>
              <a:gd name="connsiteY2" fmla="*/ 570363 h 570363"/>
              <a:gd name="connsiteX3" fmla="*/ 0 w 11311313"/>
              <a:gd name="connsiteY3" fmla="*/ 570363 h 570363"/>
              <a:gd name="connsiteX4" fmla="*/ 0 w 11311313"/>
              <a:gd name="connsiteY4" fmla="*/ 0 h 57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1313" h="570363">
                <a:moveTo>
                  <a:pt x="0" y="0"/>
                </a:moveTo>
                <a:lnTo>
                  <a:pt x="11311313" y="0"/>
                </a:lnTo>
                <a:lnTo>
                  <a:pt x="11311313" y="570363"/>
                </a:lnTo>
                <a:lnTo>
                  <a:pt x="0" y="570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r" defTabSz="889000">
              <a:lnSpc>
                <a:spcPct val="90000"/>
              </a:lnSpc>
              <a:spcBef>
                <a:spcPct val="0"/>
              </a:spcBef>
              <a:spcAft>
                <a:spcPct val="35000"/>
              </a:spcAft>
              <a:buNone/>
            </a:pPr>
            <a:r>
              <a:rPr lang="en-US" sz="2400" kern="1200" dirty="0">
                <a:solidFill>
                  <a:schemeClr val="bg1"/>
                </a:solidFill>
                <a:effectLst>
                  <a:outerShdw blurRad="50800" dist="38100" dir="2700000" algn="tl" rotWithShape="0">
                    <a:prstClr val="black">
                      <a:alpha val="40000"/>
                    </a:prstClr>
                  </a:outerShdw>
                </a:effectLst>
              </a:rPr>
              <a:t>Rethink how we connect communities and regions?</a:t>
            </a:r>
          </a:p>
        </p:txBody>
      </p:sp>
      <p:sp>
        <p:nvSpPr>
          <p:cNvPr id="17" name="Freeform: Shape 16">
            <a:extLst>
              <a:ext uri="{FF2B5EF4-FFF2-40B4-BE49-F238E27FC236}">
                <a16:creationId xmlns:a16="http://schemas.microsoft.com/office/drawing/2014/main" id="{5D50D415-306A-631B-AA8E-232929504B5D}"/>
              </a:ext>
            </a:extLst>
          </p:cNvPr>
          <p:cNvSpPr/>
          <p:nvPr/>
        </p:nvSpPr>
        <p:spPr>
          <a:xfrm>
            <a:off x="6024563" y="5437394"/>
            <a:ext cx="5683733" cy="687181"/>
          </a:xfrm>
          <a:custGeom>
            <a:avLst/>
            <a:gdLst>
              <a:gd name="connsiteX0" fmla="*/ 0 w 11311313"/>
              <a:gd name="connsiteY0" fmla="*/ 0 h 570363"/>
              <a:gd name="connsiteX1" fmla="*/ 11311313 w 11311313"/>
              <a:gd name="connsiteY1" fmla="*/ 0 h 570363"/>
              <a:gd name="connsiteX2" fmla="*/ 11311313 w 11311313"/>
              <a:gd name="connsiteY2" fmla="*/ 570363 h 570363"/>
              <a:gd name="connsiteX3" fmla="*/ 0 w 11311313"/>
              <a:gd name="connsiteY3" fmla="*/ 570363 h 570363"/>
              <a:gd name="connsiteX4" fmla="*/ 0 w 11311313"/>
              <a:gd name="connsiteY4" fmla="*/ 0 h 57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1313" h="570363">
                <a:moveTo>
                  <a:pt x="0" y="0"/>
                </a:moveTo>
                <a:lnTo>
                  <a:pt x="11311313" y="0"/>
                </a:lnTo>
                <a:lnTo>
                  <a:pt x="11311313" y="570363"/>
                </a:lnTo>
                <a:lnTo>
                  <a:pt x="0" y="570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400" dirty="0">
                <a:solidFill>
                  <a:schemeClr val="bg1"/>
                </a:solidFill>
                <a:effectLst>
                  <a:outerShdw blurRad="50800" dist="38100" dir="2700000" algn="tl" rotWithShape="0">
                    <a:prstClr val="black">
                      <a:alpha val="40000"/>
                    </a:prstClr>
                  </a:outerShdw>
                </a:effectLst>
              </a:rPr>
              <a:t>Put communities </a:t>
            </a:r>
            <a:br>
              <a:rPr lang="en-US" sz="2400" dirty="0">
                <a:solidFill>
                  <a:schemeClr val="bg1"/>
                </a:solidFill>
                <a:effectLst>
                  <a:outerShdw blurRad="50800" dist="38100" dir="2700000" algn="tl" rotWithShape="0">
                    <a:prstClr val="black">
                      <a:alpha val="40000"/>
                    </a:prstClr>
                  </a:outerShdw>
                </a:effectLst>
              </a:rPr>
            </a:br>
            <a:r>
              <a:rPr lang="en-US" sz="2400" dirty="0">
                <a:solidFill>
                  <a:schemeClr val="bg1"/>
                </a:solidFill>
                <a:effectLst>
                  <a:outerShdw blurRad="50800" dist="38100" dir="2700000" algn="tl" rotWithShape="0">
                    <a:prstClr val="black">
                      <a:alpha val="40000"/>
                    </a:prstClr>
                  </a:outerShdw>
                </a:effectLst>
              </a:rPr>
              <a:t>at the center?</a:t>
            </a:r>
            <a:endParaRPr lang="en-US" sz="2400" kern="1200" dirty="0">
              <a:solidFill>
                <a:schemeClr val="bg1"/>
              </a:solidFill>
              <a:effectLst>
                <a:outerShdw blurRad="50800" dist="38100" dir="2700000" algn="tl" rotWithShape="0">
                  <a:prstClr val="black">
                    <a:alpha val="40000"/>
                  </a:prstClr>
                </a:outerShdw>
              </a:effectLst>
            </a:endParaRPr>
          </a:p>
        </p:txBody>
      </p:sp>
      <p:sp>
        <p:nvSpPr>
          <p:cNvPr id="21" name="Parallelogram 20">
            <a:extLst>
              <a:ext uri="{FF2B5EF4-FFF2-40B4-BE49-F238E27FC236}">
                <a16:creationId xmlns:a16="http://schemas.microsoft.com/office/drawing/2014/main" id="{9B155047-1E78-69C0-5444-72CDB92FA9A8}"/>
              </a:ext>
            </a:extLst>
          </p:cNvPr>
          <p:cNvSpPr/>
          <p:nvPr/>
        </p:nvSpPr>
        <p:spPr>
          <a:xfrm rot="10800000">
            <a:off x="483704" y="2854312"/>
            <a:ext cx="11408258" cy="1037182"/>
          </a:xfrm>
          <a:prstGeom prst="parallelogram">
            <a:avLst>
              <a:gd name="adj" fmla="val 80195"/>
            </a:avLst>
          </a:prstGeom>
          <a:gradFill flip="none" rotWithShape="1">
            <a:gsLst>
              <a:gs pos="0">
                <a:schemeClr val="accent1">
                  <a:lumMod val="50000"/>
                </a:schemeClr>
              </a:gs>
              <a:gs pos="56000">
                <a:schemeClr val="accent1"/>
              </a:gs>
              <a:gs pos="88000">
                <a:schemeClr val="accent1">
                  <a:lumMod val="60000"/>
                  <a:lumOff val="4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F6DC9B6-173C-284D-CE9C-3FC041C21E95}"/>
              </a:ext>
            </a:extLst>
          </p:cNvPr>
          <p:cNvSpPr/>
          <p:nvPr/>
        </p:nvSpPr>
        <p:spPr>
          <a:xfrm>
            <a:off x="6512719" y="2958245"/>
            <a:ext cx="4533689" cy="1150236"/>
          </a:xfrm>
          <a:custGeom>
            <a:avLst/>
            <a:gdLst>
              <a:gd name="connsiteX0" fmla="*/ 0 w 11311313"/>
              <a:gd name="connsiteY0" fmla="*/ 0 h 570363"/>
              <a:gd name="connsiteX1" fmla="*/ 11311313 w 11311313"/>
              <a:gd name="connsiteY1" fmla="*/ 0 h 570363"/>
              <a:gd name="connsiteX2" fmla="*/ 11311313 w 11311313"/>
              <a:gd name="connsiteY2" fmla="*/ 570363 h 570363"/>
              <a:gd name="connsiteX3" fmla="*/ 0 w 11311313"/>
              <a:gd name="connsiteY3" fmla="*/ 570363 h 570363"/>
              <a:gd name="connsiteX4" fmla="*/ 0 w 11311313"/>
              <a:gd name="connsiteY4" fmla="*/ 0 h 57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1313" h="570363">
                <a:moveTo>
                  <a:pt x="0" y="0"/>
                </a:moveTo>
                <a:lnTo>
                  <a:pt x="11311313" y="0"/>
                </a:lnTo>
                <a:lnTo>
                  <a:pt x="11311313" y="570363"/>
                </a:lnTo>
                <a:lnTo>
                  <a:pt x="0" y="570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defTabSz="889000">
              <a:spcBef>
                <a:spcPct val="0"/>
              </a:spcBef>
              <a:spcAft>
                <a:spcPct val="35000"/>
              </a:spcAft>
              <a:buNone/>
            </a:pPr>
            <a:r>
              <a:rPr lang="en-US" sz="2400" kern="1200" dirty="0">
                <a:solidFill>
                  <a:schemeClr val="bg1"/>
                </a:solidFill>
                <a:effectLst>
                  <a:outerShdw blurRad="50800" dist="38100" dir="2700000" algn="tl" rotWithShape="0">
                    <a:prstClr val="black">
                      <a:alpha val="40000"/>
                    </a:prstClr>
                  </a:outerShdw>
                </a:effectLst>
              </a:rPr>
              <a:t>Transform how we power the transportation system?</a:t>
            </a:r>
          </a:p>
        </p:txBody>
      </p:sp>
    </p:spTree>
    <p:extLst>
      <p:ext uri="{BB962C8B-B14F-4D97-AF65-F5344CB8AC3E}">
        <p14:creationId xmlns:p14="http://schemas.microsoft.com/office/powerpoint/2010/main" val="6162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4C60-69FE-4A8A-B757-63296E790B26}"/>
              </a:ext>
            </a:extLst>
          </p:cNvPr>
          <p:cNvSpPr>
            <a:spLocks noGrp="1"/>
          </p:cNvSpPr>
          <p:nvPr>
            <p:ph type="title"/>
          </p:nvPr>
        </p:nvSpPr>
        <p:spPr/>
        <p:txBody>
          <a:bodyPr>
            <a:normAutofit fontScale="90000"/>
          </a:bodyPr>
          <a:lstStyle/>
          <a:p>
            <a:r>
              <a:rPr lang="en-US" dirty="0"/>
              <a:t>Creating a Spectrum of actions/ Levers of change</a:t>
            </a:r>
          </a:p>
        </p:txBody>
      </p:sp>
      <p:sp>
        <p:nvSpPr>
          <p:cNvPr id="4" name="Content Placeholder 3">
            <a:extLst>
              <a:ext uri="{FF2B5EF4-FFF2-40B4-BE49-F238E27FC236}">
                <a16:creationId xmlns:a16="http://schemas.microsoft.com/office/drawing/2014/main" id="{CA11AA33-D321-33C0-065B-7C7802E0895B}"/>
              </a:ext>
            </a:extLst>
          </p:cNvPr>
          <p:cNvSpPr>
            <a:spLocks noGrp="1"/>
          </p:cNvSpPr>
          <p:nvPr>
            <p:ph sz="half" idx="1"/>
          </p:nvPr>
        </p:nvSpPr>
        <p:spPr>
          <a:xfrm>
            <a:off x="396982" y="1759875"/>
            <a:ext cx="6296425" cy="4095368"/>
          </a:xfrm>
        </p:spPr>
        <p:txBody>
          <a:bodyPr>
            <a:normAutofit/>
          </a:bodyPr>
          <a:lstStyle/>
          <a:p>
            <a:r>
              <a:rPr lang="en-US" dirty="0"/>
              <a:t>External</a:t>
            </a:r>
          </a:p>
          <a:p>
            <a:pPr lvl="1"/>
            <a:r>
              <a:rPr lang="en-US" dirty="0"/>
              <a:t>Partnerships</a:t>
            </a:r>
          </a:p>
          <a:p>
            <a:pPr lvl="1"/>
            <a:r>
              <a:rPr lang="en-US" dirty="0"/>
              <a:t>Communications/customer service</a:t>
            </a:r>
          </a:p>
          <a:p>
            <a:pPr lvl="1"/>
            <a:r>
              <a:rPr lang="en-US" dirty="0"/>
              <a:t>Land use coordination</a:t>
            </a:r>
          </a:p>
          <a:p>
            <a:pPr lvl="1"/>
            <a:r>
              <a:rPr lang="en-US" dirty="0"/>
              <a:t>Multi-state/megaregional </a:t>
            </a:r>
            <a:br>
              <a:rPr lang="en-US" dirty="0"/>
            </a:br>
            <a:r>
              <a:rPr lang="en-US" dirty="0"/>
              <a:t>coordination</a:t>
            </a:r>
          </a:p>
        </p:txBody>
      </p:sp>
      <p:sp>
        <p:nvSpPr>
          <p:cNvPr id="5" name="Content Placeholder 4">
            <a:extLst>
              <a:ext uri="{FF2B5EF4-FFF2-40B4-BE49-F238E27FC236}">
                <a16:creationId xmlns:a16="http://schemas.microsoft.com/office/drawing/2014/main" id="{2B93FCB3-4833-383E-AEF4-3BE3BDFDE72C}"/>
              </a:ext>
            </a:extLst>
          </p:cNvPr>
          <p:cNvSpPr>
            <a:spLocks noGrp="1"/>
          </p:cNvSpPr>
          <p:nvPr>
            <p:ph sz="half" idx="2"/>
          </p:nvPr>
        </p:nvSpPr>
        <p:spPr/>
        <p:txBody>
          <a:bodyPr>
            <a:normAutofit/>
          </a:bodyPr>
          <a:lstStyle/>
          <a:p>
            <a:r>
              <a:rPr lang="en-US" dirty="0"/>
              <a:t>Internal</a:t>
            </a:r>
          </a:p>
          <a:p>
            <a:pPr lvl="1"/>
            <a:r>
              <a:rPr lang="en-US" dirty="0"/>
              <a:t>Policies/regulations</a:t>
            </a:r>
          </a:p>
          <a:p>
            <a:pPr lvl="1"/>
            <a:r>
              <a:rPr lang="en-US" dirty="0"/>
              <a:t>Plans/programs</a:t>
            </a:r>
          </a:p>
          <a:p>
            <a:pPr lvl="1"/>
            <a:r>
              <a:rPr lang="en-US" dirty="0"/>
              <a:t>Assets/right of way</a:t>
            </a:r>
          </a:p>
          <a:p>
            <a:pPr lvl="1"/>
            <a:r>
              <a:rPr lang="en-US" dirty="0"/>
              <a:t>Investments</a:t>
            </a:r>
          </a:p>
          <a:p>
            <a:pPr lvl="1"/>
            <a:r>
              <a:rPr lang="en-US" dirty="0"/>
              <a:t>Technology/data</a:t>
            </a:r>
          </a:p>
          <a:p>
            <a:pPr lvl="1"/>
            <a:r>
              <a:rPr lang="en-US" dirty="0"/>
              <a:t>Human resources</a:t>
            </a:r>
          </a:p>
          <a:p>
            <a:pPr lvl="1"/>
            <a:r>
              <a:rPr lang="en-US" dirty="0"/>
              <a:t>Organization/governance</a:t>
            </a:r>
          </a:p>
        </p:txBody>
      </p:sp>
    </p:spTree>
    <p:extLst>
      <p:ext uri="{BB962C8B-B14F-4D97-AF65-F5344CB8AC3E}">
        <p14:creationId xmlns:p14="http://schemas.microsoft.com/office/powerpoint/2010/main" val="339218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Chevron 10">
            <a:extLst>
              <a:ext uri="{FF2B5EF4-FFF2-40B4-BE49-F238E27FC236}">
                <a16:creationId xmlns:a16="http://schemas.microsoft.com/office/drawing/2014/main" id="{C1E3BE2D-F2C4-7973-3203-664522840517}"/>
              </a:ext>
            </a:extLst>
          </p:cNvPr>
          <p:cNvSpPr/>
          <p:nvPr/>
        </p:nvSpPr>
        <p:spPr>
          <a:xfrm>
            <a:off x="4155134" y="2575986"/>
            <a:ext cx="1319583" cy="2458477"/>
          </a:xfrm>
          <a:prstGeom prst="chevron">
            <a:avLst/>
          </a:prstGeom>
          <a:solidFill>
            <a:schemeClr val="accent4">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hevron 11">
            <a:extLst>
              <a:ext uri="{FF2B5EF4-FFF2-40B4-BE49-F238E27FC236}">
                <a16:creationId xmlns:a16="http://schemas.microsoft.com/office/drawing/2014/main" id="{2CCA243B-2253-5985-2B00-AFBB8D58F7A0}"/>
              </a:ext>
            </a:extLst>
          </p:cNvPr>
          <p:cNvSpPr/>
          <p:nvPr/>
        </p:nvSpPr>
        <p:spPr>
          <a:xfrm>
            <a:off x="5125567" y="2580749"/>
            <a:ext cx="1319583" cy="2458477"/>
          </a:xfrm>
          <a:prstGeom prst="chevron">
            <a:avLst/>
          </a:prstGeom>
          <a:solidFill>
            <a:schemeClr val="accent4">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Chevron 12">
            <a:extLst>
              <a:ext uri="{FF2B5EF4-FFF2-40B4-BE49-F238E27FC236}">
                <a16:creationId xmlns:a16="http://schemas.microsoft.com/office/drawing/2014/main" id="{37DE05C7-C6E5-364D-D6C4-20223AC1EEAA}"/>
              </a:ext>
            </a:extLst>
          </p:cNvPr>
          <p:cNvSpPr/>
          <p:nvPr/>
        </p:nvSpPr>
        <p:spPr>
          <a:xfrm>
            <a:off x="6096000" y="2580749"/>
            <a:ext cx="1319583" cy="2458477"/>
          </a:xfrm>
          <a:prstGeom prst="chevron">
            <a:avLst/>
          </a:prstGeom>
          <a:solidFill>
            <a:schemeClr val="accent4">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Arrow: Chevron 16">
            <a:extLst>
              <a:ext uri="{FF2B5EF4-FFF2-40B4-BE49-F238E27FC236}">
                <a16:creationId xmlns:a16="http://schemas.microsoft.com/office/drawing/2014/main" id="{EAA21C0A-CC86-181B-B899-491E0AB45F97}"/>
              </a:ext>
            </a:extLst>
          </p:cNvPr>
          <p:cNvSpPr/>
          <p:nvPr/>
        </p:nvSpPr>
        <p:spPr>
          <a:xfrm>
            <a:off x="7066433" y="2580749"/>
            <a:ext cx="1319583" cy="2458477"/>
          </a:xfrm>
          <a:prstGeom prst="chevron">
            <a:avLst/>
          </a:prstGeom>
          <a:solidFill>
            <a:schemeClr val="accent4">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4">
            <a:extLst>
              <a:ext uri="{FF2B5EF4-FFF2-40B4-BE49-F238E27FC236}">
                <a16:creationId xmlns:a16="http://schemas.microsoft.com/office/drawing/2014/main" id="{0863C801-EC06-7640-C24A-83FF98CE8B8B}"/>
              </a:ext>
            </a:extLst>
          </p:cNvPr>
          <p:cNvSpPr>
            <a:spLocks noGrp="1"/>
          </p:cNvSpPr>
          <p:nvPr>
            <p:ph type="title"/>
          </p:nvPr>
        </p:nvSpPr>
        <p:spPr>
          <a:xfrm>
            <a:off x="396982" y="278123"/>
            <a:ext cx="9770747" cy="1192742"/>
          </a:xfrm>
        </p:spPr>
        <p:txBody>
          <a:bodyPr>
            <a:normAutofit fontScale="90000"/>
          </a:bodyPr>
          <a:lstStyle/>
          <a:p>
            <a:r>
              <a:rPr lang="en-US" dirty="0"/>
              <a:t>From Modest to Transformative…</a:t>
            </a:r>
            <a:br>
              <a:rPr lang="en-US" dirty="0"/>
            </a:br>
            <a:r>
              <a:rPr lang="en-US" i="1" dirty="0"/>
              <a:t>Plans/Programs</a:t>
            </a:r>
            <a:endParaRPr lang="en-US" dirty="0"/>
          </a:p>
        </p:txBody>
      </p:sp>
      <p:sp>
        <p:nvSpPr>
          <p:cNvPr id="4" name="Parallelogram 3">
            <a:extLst>
              <a:ext uri="{FF2B5EF4-FFF2-40B4-BE49-F238E27FC236}">
                <a16:creationId xmlns:a16="http://schemas.microsoft.com/office/drawing/2014/main" id="{18CC01CE-7D05-ABFC-4066-429D4CC55AC2}"/>
              </a:ext>
            </a:extLst>
          </p:cNvPr>
          <p:cNvSpPr/>
          <p:nvPr/>
        </p:nvSpPr>
        <p:spPr>
          <a:xfrm>
            <a:off x="-876072" y="2150003"/>
            <a:ext cx="5734985" cy="3358300"/>
          </a:xfrm>
          <a:prstGeom prst="parallelogram">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48640" tIns="151443" rIns="151443" bIns="151443" numCol="1" spcCol="1270" anchor="ctr" anchorCtr="0">
            <a:noAutofit/>
          </a:bodyPr>
          <a:lstStyle/>
          <a:p>
            <a:pPr marL="0" lvl="0" indent="0" algn="r" defTabSz="711200">
              <a:lnSpc>
                <a:spcPct val="90000"/>
              </a:lnSpc>
              <a:spcBef>
                <a:spcPct val="0"/>
              </a:spcBef>
              <a:spcAft>
                <a:spcPct val="35000"/>
              </a:spcAft>
              <a:buNone/>
            </a:pPr>
            <a:r>
              <a:rPr lang="en-US" sz="2800" b="1" dirty="0">
                <a:solidFill>
                  <a:schemeClr val="bg1"/>
                </a:solidFill>
                <a:effectLst>
                  <a:outerShdw blurRad="38100" dist="38100" dir="2700000" algn="tl">
                    <a:srgbClr val="000000">
                      <a:alpha val="43137"/>
                    </a:srgbClr>
                  </a:outerShdw>
                </a:effectLst>
              </a:rPr>
              <a:t>Increase emphasis on community vision/values in planning process</a:t>
            </a:r>
            <a:endParaRPr lang="en-US" sz="2800" b="1" kern="1200" dirty="0">
              <a:solidFill>
                <a:schemeClr val="bg1"/>
              </a:solidFill>
              <a:effectLst>
                <a:outerShdw blurRad="38100" dist="38100" dir="2700000" algn="tl">
                  <a:srgbClr val="000000">
                    <a:alpha val="43137"/>
                  </a:srgbClr>
                </a:outerShdw>
              </a:effectLst>
            </a:endParaRPr>
          </a:p>
        </p:txBody>
      </p:sp>
      <p:sp>
        <p:nvSpPr>
          <p:cNvPr id="10" name="Parallelogram 9">
            <a:extLst>
              <a:ext uri="{FF2B5EF4-FFF2-40B4-BE49-F238E27FC236}">
                <a16:creationId xmlns:a16="http://schemas.microsoft.com/office/drawing/2014/main" id="{FA8EEC13-2BF7-B319-0A94-39A16AD06916}"/>
              </a:ext>
            </a:extLst>
          </p:cNvPr>
          <p:cNvSpPr/>
          <p:nvPr/>
        </p:nvSpPr>
        <p:spPr>
          <a:xfrm>
            <a:off x="7333088" y="2150002"/>
            <a:ext cx="5734985" cy="3358299"/>
          </a:xfrm>
          <a:prstGeom prst="parallelogram">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1443" tIns="151443" rIns="1005840" bIns="151443" numCol="1" spcCol="1270" anchor="ctr" anchorCtr="0">
            <a:noAutofit/>
          </a:bodyPr>
          <a:lstStyle/>
          <a:p>
            <a:pPr defTabSz="711200">
              <a:lnSpc>
                <a:spcPct val="90000"/>
              </a:lnSpc>
              <a:spcBef>
                <a:spcPct val="0"/>
              </a:spcBef>
              <a:spcAft>
                <a:spcPct val="35000"/>
              </a:spcAft>
            </a:pPr>
            <a:r>
              <a:rPr lang="en-US" sz="2800" b="1" dirty="0">
                <a:solidFill>
                  <a:schemeClr val="bg1"/>
                </a:solidFill>
                <a:effectLst>
                  <a:outerShdw blurRad="50800" dist="38100" dir="2700000" algn="tl" rotWithShape="0">
                    <a:prstClr val="black">
                      <a:alpha val="40000"/>
                    </a:prstClr>
                  </a:outerShdw>
                </a:effectLst>
              </a:rPr>
              <a:t>Redesign the planning process with community vision at the center </a:t>
            </a:r>
          </a:p>
        </p:txBody>
      </p:sp>
    </p:spTree>
    <p:extLst>
      <p:ext uri="{BB962C8B-B14F-4D97-AF65-F5344CB8AC3E}">
        <p14:creationId xmlns:p14="http://schemas.microsoft.com/office/powerpoint/2010/main" val="635182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7223799B-DF12-0C75-4BBB-B79FDFD5E67A}"/>
              </a:ext>
            </a:extLst>
          </p:cNvPr>
          <p:cNvSpPr/>
          <p:nvPr/>
        </p:nvSpPr>
        <p:spPr>
          <a:xfrm>
            <a:off x="-585163" y="1778949"/>
            <a:ext cx="8680756" cy="525178"/>
          </a:xfrm>
          <a:prstGeom prst="parallelogram">
            <a:avLst>
              <a:gd name="adj" fmla="val 75782"/>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89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5D8DD3-CCC9-4AA7-A282-A5F84D41A837}"/>
              </a:ext>
            </a:extLst>
          </p:cNvPr>
          <p:cNvSpPr>
            <a:spLocks noGrp="1"/>
          </p:cNvSpPr>
          <p:nvPr>
            <p:ph type="title"/>
          </p:nvPr>
        </p:nvSpPr>
        <p:spPr>
          <a:xfrm>
            <a:off x="396982" y="283093"/>
            <a:ext cx="10350531" cy="1192742"/>
          </a:xfrm>
        </p:spPr>
        <p:txBody>
          <a:bodyPr>
            <a:normAutofit/>
          </a:bodyPr>
          <a:lstStyle/>
          <a:p>
            <a:r>
              <a:rPr lang="en-US" dirty="0"/>
              <a:t>What’s DONE and WHERE Going?</a:t>
            </a:r>
          </a:p>
        </p:txBody>
      </p:sp>
      <p:sp>
        <p:nvSpPr>
          <p:cNvPr id="3" name="Content Placeholder 2">
            <a:extLst>
              <a:ext uri="{FF2B5EF4-FFF2-40B4-BE49-F238E27FC236}">
                <a16:creationId xmlns:a16="http://schemas.microsoft.com/office/drawing/2014/main" id="{7D8C68A1-955A-46F1-A036-9A0043E45910}"/>
              </a:ext>
            </a:extLst>
          </p:cNvPr>
          <p:cNvSpPr>
            <a:spLocks noGrp="1"/>
          </p:cNvSpPr>
          <p:nvPr>
            <p:ph idx="1"/>
          </p:nvPr>
        </p:nvSpPr>
        <p:spPr>
          <a:xfrm>
            <a:off x="396983" y="1778949"/>
            <a:ext cx="11311313" cy="4719821"/>
          </a:xfrm>
        </p:spPr>
        <p:txBody>
          <a:bodyPr>
            <a:noAutofit/>
          </a:bodyPr>
          <a:lstStyle/>
          <a:p>
            <a:pPr marL="0" indent="0">
              <a:spcBef>
                <a:spcPts val="4200"/>
              </a:spcBef>
              <a:buNone/>
            </a:pPr>
            <a:r>
              <a:rPr lang="en-US" sz="3200" b="1" dirty="0">
                <a:solidFill>
                  <a:schemeClr val="bg1"/>
                </a:solidFill>
              </a:rPr>
              <a:t>2023+: Implementation</a:t>
            </a:r>
          </a:p>
          <a:p>
            <a:r>
              <a:rPr lang="en-US" sz="2400" dirty="0"/>
              <a:t>Conducted Moonshot discovery sessions with DOT’s – August 2023</a:t>
            </a:r>
          </a:p>
          <a:p>
            <a:r>
              <a:rPr lang="en-US" sz="2400" dirty="0"/>
              <a:t>Selected states for Moonshot implementation projects – October 2023</a:t>
            </a:r>
          </a:p>
          <a:p>
            <a:r>
              <a:rPr lang="en-US" sz="2400" dirty="0"/>
              <a:t>Launched 13 implementation projects – November 2023</a:t>
            </a:r>
          </a:p>
          <a:p>
            <a:r>
              <a:rPr lang="en-US" sz="2400" dirty="0"/>
              <a:t>Identifying individual and collective actions for state DOTs in collaboration with partners - ongoing</a:t>
            </a:r>
            <a:endParaRPr lang="en-US" sz="2000" dirty="0"/>
          </a:p>
        </p:txBody>
      </p:sp>
    </p:spTree>
    <p:extLst>
      <p:ext uri="{BB962C8B-B14F-4D97-AF65-F5344CB8AC3E}">
        <p14:creationId xmlns:p14="http://schemas.microsoft.com/office/powerpoint/2010/main" val="286859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625C-7769-FA37-67A3-EB3F0DFD07A2}"/>
              </a:ext>
            </a:extLst>
          </p:cNvPr>
          <p:cNvSpPr>
            <a:spLocks noGrp="1"/>
          </p:cNvSpPr>
          <p:nvPr>
            <p:ph type="title"/>
          </p:nvPr>
        </p:nvSpPr>
        <p:spPr/>
        <p:txBody>
          <a:bodyPr/>
          <a:lstStyle/>
          <a:p>
            <a:r>
              <a:rPr lang="en-US" dirty="0"/>
              <a:t>Initial Deployment States</a:t>
            </a:r>
          </a:p>
        </p:txBody>
      </p:sp>
      <p:pic>
        <p:nvPicPr>
          <p:cNvPr id="7" name="Picture 6" descr="A map of the united states&#10;&#10;Description automatically generated">
            <a:extLst>
              <a:ext uri="{FF2B5EF4-FFF2-40B4-BE49-F238E27FC236}">
                <a16:creationId xmlns:a16="http://schemas.microsoft.com/office/drawing/2014/main" id="{A81A08FF-E7BF-785D-DA6F-FA28ECF1E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404" y="1424063"/>
            <a:ext cx="9997116" cy="5486400"/>
          </a:xfrm>
          <a:prstGeom prst="rect">
            <a:avLst/>
          </a:prstGeom>
        </p:spPr>
      </p:pic>
    </p:spTree>
    <p:extLst>
      <p:ext uri="{BB962C8B-B14F-4D97-AF65-F5344CB8AC3E}">
        <p14:creationId xmlns:p14="http://schemas.microsoft.com/office/powerpoint/2010/main" val="167530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Diagonal Corners Snipped 21">
            <a:extLst>
              <a:ext uri="{FF2B5EF4-FFF2-40B4-BE49-F238E27FC236}">
                <a16:creationId xmlns:a16="http://schemas.microsoft.com/office/drawing/2014/main" id="{DC1ACCBA-A3BD-2BEE-02C6-3D5A8F16FF7F}"/>
              </a:ext>
            </a:extLst>
          </p:cNvPr>
          <p:cNvSpPr/>
          <p:nvPr/>
        </p:nvSpPr>
        <p:spPr>
          <a:xfrm rot="10800000" flipH="1">
            <a:off x="5935578" y="1844954"/>
            <a:ext cx="3017922"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Diagonal Corners Snipped 23">
            <a:extLst>
              <a:ext uri="{FF2B5EF4-FFF2-40B4-BE49-F238E27FC236}">
                <a16:creationId xmlns:a16="http://schemas.microsoft.com/office/drawing/2014/main" id="{FB9929E0-5A02-171D-A455-FB5AF4967014}"/>
              </a:ext>
            </a:extLst>
          </p:cNvPr>
          <p:cNvSpPr/>
          <p:nvPr/>
        </p:nvSpPr>
        <p:spPr>
          <a:xfrm rot="10800000" flipH="1">
            <a:off x="9222374" y="1844954"/>
            <a:ext cx="2552700"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Diagonal Corners Snipped 19">
            <a:extLst>
              <a:ext uri="{FF2B5EF4-FFF2-40B4-BE49-F238E27FC236}">
                <a16:creationId xmlns:a16="http://schemas.microsoft.com/office/drawing/2014/main" id="{2922BBE0-0348-EDA6-A3FB-71200E6EA0A4}"/>
              </a:ext>
            </a:extLst>
          </p:cNvPr>
          <p:cNvSpPr/>
          <p:nvPr/>
        </p:nvSpPr>
        <p:spPr>
          <a:xfrm rot="10800000" flipH="1">
            <a:off x="3114004" y="1844955"/>
            <a:ext cx="2552700"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Diagonal Corners Snipped 17">
            <a:extLst>
              <a:ext uri="{FF2B5EF4-FFF2-40B4-BE49-F238E27FC236}">
                <a16:creationId xmlns:a16="http://schemas.microsoft.com/office/drawing/2014/main" id="{4D84FBBF-DF64-EC4B-9CC8-AF9E0ECDE9D1}"/>
              </a:ext>
            </a:extLst>
          </p:cNvPr>
          <p:cNvSpPr/>
          <p:nvPr/>
        </p:nvSpPr>
        <p:spPr>
          <a:xfrm rot="10800000" flipH="1">
            <a:off x="395164" y="1857374"/>
            <a:ext cx="2552700"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C625C-7769-FA37-67A3-EB3F0DFD07A2}"/>
              </a:ext>
            </a:extLst>
          </p:cNvPr>
          <p:cNvSpPr>
            <a:spLocks noGrp="1"/>
          </p:cNvSpPr>
          <p:nvPr>
            <p:ph type="title"/>
          </p:nvPr>
        </p:nvSpPr>
        <p:spPr/>
        <p:txBody>
          <a:bodyPr>
            <a:normAutofit fontScale="90000"/>
          </a:bodyPr>
          <a:lstStyle/>
          <a:p>
            <a:r>
              <a:rPr lang="en-US" dirty="0"/>
              <a:t>Initial Deployments:  Technology Focus</a:t>
            </a:r>
          </a:p>
        </p:txBody>
      </p:sp>
      <p:grpSp>
        <p:nvGrpSpPr>
          <p:cNvPr id="17" name="Group 16">
            <a:extLst>
              <a:ext uri="{FF2B5EF4-FFF2-40B4-BE49-F238E27FC236}">
                <a16:creationId xmlns:a16="http://schemas.microsoft.com/office/drawing/2014/main" id="{CBD52D91-C0BA-28C3-7919-6994A9E0CAA5}"/>
              </a:ext>
            </a:extLst>
          </p:cNvPr>
          <p:cNvGrpSpPr/>
          <p:nvPr/>
        </p:nvGrpSpPr>
        <p:grpSpPr>
          <a:xfrm>
            <a:off x="1033644" y="2115913"/>
            <a:ext cx="1275740" cy="1891177"/>
            <a:chOff x="834120" y="2115913"/>
            <a:chExt cx="1275740" cy="1891177"/>
          </a:xfrm>
        </p:grpSpPr>
        <p:sp>
          <p:nvSpPr>
            <p:cNvPr id="8" name="Freeform: Shape 7">
              <a:extLst>
                <a:ext uri="{FF2B5EF4-FFF2-40B4-BE49-F238E27FC236}">
                  <a16:creationId xmlns:a16="http://schemas.microsoft.com/office/drawing/2014/main" id="{BBD1CBF6-2EFC-FA4F-402D-FAFD81BDCC4E}"/>
                </a:ext>
              </a:extLst>
            </p:cNvPr>
            <p:cNvSpPr/>
            <p:nvPr/>
          </p:nvSpPr>
          <p:spPr>
            <a:xfrm>
              <a:off x="834120" y="2115913"/>
              <a:ext cx="1275740" cy="1891177"/>
            </a:xfrm>
            <a:custGeom>
              <a:avLst/>
              <a:gdLst>
                <a:gd name="connsiteX0" fmla="*/ 773485 w 774572"/>
                <a:gd name="connsiteY0" fmla="*/ 653 h 1148238"/>
                <a:gd name="connsiteX1" fmla="*/ 773485 w 774572"/>
                <a:gd name="connsiteY1" fmla="*/ 837901 h 1148238"/>
                <a:gd name="connsiteX2" fmla="*/ 774438 w 774572"/>
                <a:gd name="connsiteY2" fmla="*/ 967154 h 1148238"/>
                <a:gd name="connsiteX3" fmla="*/ 768818 w 774572"/>
                <a:gd name="connsiteY3" fmla="*/ 972489 h 1148238"/>
                <a:gd name="connsiteX4" fmla="*/ 760341 w 774572"/>
                <a:gd name="connsiteY4" fmla="*/ 996873 h 1148238"/>
                <a:gd name="connsiteX5" fmla="*/ 742529 w 774572"/>
                <a:gd name="connsiteY5" fmla="*/ 990491 h 1148238"/>
                <a:gd name="connsiteX6" fmla="*/ 717859 w 774572"/>
                <a:gd name="connsiteY6" fmla="*/ 979251 h 1148238"/>
                <a:gd name="connsiteX7" fmla="*/ 690427 w 774572"/>
                <a:gd name="connsiteY7" fmla="*/ 979251 h 1148238"/>
                <a:gd name="connsiteX8" fmla="*/ 681664 w 774572"/>
                <a:gd name="connsiteY8" fmla="*/ 998873 h 1148238"/>
                <a:gd name="connsiteX9" fmla="*/ 693190 w 774572"/>
                <a:gd name="connsiteY9" fmla="*/ 1020780 h 1148238"/>
                <a:gd name="connsiteX10" fmla="*/ 693190 w 774572"/>
                <a:gd name="connsiteY10" fmla="*/ 1054975 h 1148238"/>
                <a:gd name="connsiteX11" fmla="*/ 695952 w 774572"/>
                <a:gd name="connsiteY11" fmla="*/ 1085645 h 1148238"/>
                <a:gd name="connsiteX12" fmla="*/ 702238 w 774572"/>
                <a:gd name="connsiteY12" fmla="*/ 1116697 h 1148238"/>
                <a:gd name="connsiteX13" fmla="*/ 694237 w 774572"/>
                <a:gd name="connsiteY13" fmla="*/ 1147653 h 1148238"/>
                <a:gd name="connsiteX14" fmla="*/ 476591 w 774572"/>
                <a:gd name="connsiteY14" fmla="*/ 946009 h 1148238"/>
                <a:gd name="connsiteX15" fmla="*/ 244181 w 774572"/>
                <a:gd name="connsiteY15" fmla="*/ 732363 h 1148238"/>
                <a:gd name="connsiteX16" fmla="*/ -135 w 774572"/>
                <a:gd name="connsiteY16" fmla="*/ 510240 h 1148238"/>
                <a:gd name="connsiteX17" fmla="*/ -135 w 774572"/>
                <a:gd name="connsiteY17" fmla="*/ 843 h 1148238"/>
                <a:gd name="connsiteX18" fmla="*/ 385151 w 774572"/>
                <a:gd name="connsiteY18" fmla="*/ -14 h 1148238"/>
                <a:gd name="connsiteX19" fmla="*/ 385151 w 774572"/>
                <a:gd name="connsiteY19" fmla="*/ -586 h 11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4572" h="1148238">
                  <a:moveTo>
                    <a:pt x="773485" y="653"/>
                  </a:moveTo>
                  <a:lnTo>
                    <a:pt x="773485" y="837901"/>
                  </a:lnTo>
                  <a:lnTo>
                    <a:pt x="774438" y="967154"/>
                  </a:lnTo>
                  <a:lnTo>
                    <a:pt x="768818" y="972489"/>
                  </a:lnTo>
                  <a:lnTo>
                    <a:pt x="760341" y="996873"/>
                  </a:lnTo>
                  <a:lnTo>
                    <a:pt x="742529" y="990491"/>
                  </a:lnTo>
                  <a:lnTo>
                    <a:pt x="717859" y="979251"/>
                  </a:lnTo>
                  <a:lnTo>
                    <a:pt x="690427" y="979251"/>
                  </a:lnTo>
                  <a:lnTo>
                    <a:pt x="681664" y="998873"/>
                  </a:lnTo>
                  <a:lnTo>
                    <a:pt x="693190" y="1020780"/>
                  </a:lnTo>
                  <a:lnTo>
                    <a:pt x="693190" y="1054975"/>
                  </a:lnTo>
                  <a:lnTo>
                    <a:pt x="695952" y="1085645"/>
                  </a:lnTo>
                  <a:lnTo>
                    <a:pt x="702238" y="1116697"/>
                  </a:lnTo>
                  <a:lnTo>
                    <a:pt x="694237" y="1147653"/>
                  </a:lnTo>
                  <a:lnTo>
                    <a:pt x="476591" y="946009"/>
                  </a:lnTo>
                  <a:lnTo>
                    <a:pt x="244181" y="732363"/>
                  </a:lnTo>
                  <a:lnTo>
                    <a:pt x="-135" y="510240"/>
                  </a:lnTo>
                  <a:lnTo>
                    <a:pt x="-135" y="843"/>
                  </a:lnTo>
                  <a:lnTo>
                    <a:pt x="385151" y="-14"/>
                  </a:lnTo>
                  <a:lnTo>
                    <a:pt x="385151" y="-586"/>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4" name="TextBox 3">
              <a:extLst>
                <a:ext uri="{FF2B5EF4-FFF2-40B4-BE49-F238E27FC236}">
                  <a16:creationId xmlns:a16="http://schemas.microsoft.com/office/drawing/2014/main" id="{959D8F52-9A21-E72E-B12E-EAD103BE1E8C}"/>
                </a:ext>
              </a:extLst>
            </p:cNvPr>
            <p:cNvSpPr txBox="1"/>
            <p:nvPr/>
          </p:nvSpPr>
          <p:spPr>
            <a:xfrm>
              <a:off x="1244438" y="2579404"/>
              <a:ext cx="521297" cy="369332"/>
            </a:xfrm>
            <a:prstGeom prst="rect">
              <a:avLst/>
            </a:prstGeom>
            <a:noFill/>
          </p:spPr>
          <p:txBody>
            <a:bodyPr wrap="none" rtlCol="0">
              <a:spAutoFit/>
            </a:bodyPr>
            <a:lstStyle/>
            <a:p>
              <a:r>
                <a:rPr lang="en-US" b="1" dirty="0">
                  <a:solidFill>
                    <a:schemeClr val="bg1"/>
                  </a:solidFill>
                </a:rPr>
                <a:t>NV</a:t>
              </a:r>
            </a:p>
          </p:txBody>
        </p:sp>
      </p:grpSp>
      <p:grpSp>
        <p:nvGrpSpPr>
          <p:cNvPr id="15" name="Group 14">
            <a:extLst>
              <a:ext uri="{FF2B5EF4-FFF2-40B4-BE49-F238E27FC236}">
                <a16:creationId xmlns:a16="http://schemas.microsoft.com/office/drawing/2014/main" id="{1D408AFA-8F4D-FD83-2F67-34BCA756D70F}"/>
              </a:ext>
            </a:extLst>
          </p:cNvPr>
          <p:cNvGrpSpPr/>
          <p:nvPr/>
        </p:nvGrpSpPr>
        <p:grpSpPr>
          <a:xfrm>
            <a:off x="3776664" y="2115913"/>
            <a:ext cx="1221158" cy="1583496"/>
            <a:chOff x="3784269" y="2115913"/>
            <a:chExt cx="1221158" cy="1583496"/>
          </a:xfrm>
        </p:grpSpPr>
        <p:sp>
          <p:nvSpPr>
            <p:cNvPr id="10" name="Freeform: Shape 9">
              <a:extLst>
                <a:ext uri="{FF2B5EF4-FFF2-40B4-BE49-F238E27FC236}">
                  <a16:creationId xmlns:a16="http://schemas.microsoft.com/office/drawing/2014/main" id="{23F1763E-BBAA-EB63-D7F1-CA08301AE82E}"/>
                </a:ext>
              </a:extLst>
            </p:cNvPr>
            <p:cNvSpPr/>
            <p:nvPr/>
          </p:nvSpPr>
          <p:spPr>
            <a:xfrm>
              <a:off x="3784269" y="2115913"/>
              <a:ext cx="1221158" cy="1583496"/>
            </a:xfrm>
            <a:custGeom>
              <a:avLst/>
              <a:gdLst>
                <a:gd name="connsiteX0" fmla="*/ 645565 w 646842"/>
                <a:gd name="connsiteY0" fmla="*/ 171531 h 838771"/>
                <a:gd name="connsiteX1" fmla="*/ 646708 w 646842"/>
                <a:gd name="connsiteY1" fmla="*/ 836948 h 838771"/>
                <a:gd name="connsiteX2" fmla="*/ 458589 w 646842"/>
                <a:gd name="connsiteY2" fmla="*/ 835709 h 838771"/>
                <a:gd name="connsiteX3" fmla="*/ 209415 w 646842"/>
                <a:gd name="connsiteY3" fmla="*/ 835709 h 838771"/>
                <a:gd name="connsiteX4" fmla="*/ -135 w 646842"/>
                <a:gd name="connsiteY4" fmla="*/ 838186 h 838771"/>
                <a:gd name="connsiteX5" fmla="*/ -135 w 646842"/>
                <a:gd name="connsiteY5" fmla="*/ 939 h 838771"/>
                <a:gd name="connsiteX6" fmla="*/ 386675 w 646842"/>
                <a:gd name="connsiteY6" fmla="*/ -586 h 838771"/>
                <a:gd name="connsiteX7" fmla="*/ 386199 w 646842"/>
                <a:gd name="connsiteY7" fmla="*/ 167340 h 83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842" h="838771">
                  <a:moveTo>
                    <a:pt x="645565" y="171531"/>
                  </a:moveTo>
                  <a:lnTo>
                    <a:pt x="646708" y="836948"/>
                  </a:lnTo>
                  <a:lnTo>
                    <a:pt x="458589" y="835709"/>
                  </a:lnTo>
                  <a:lnTo>
                    <a:pt x="209415" y="835709"/>
                  </a:lnTo>
                  <a:lnTo>
                    <a:pt x="-135" y="838186"/>
                  </a:lnTo>
                  <a:lnTo>
                    <a:pt x="-135" y="939"/>
                  </a:lnTo>
                  <a:lnTo>
                    <a:pt x="386675" y="-586"/>
                  </a:lnTo>
                  <a:lnTo>
                    <a:pt x="386199" y="16734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5" name="TextBox 4">
              <a:extLst>
                <a:ext uri="{FF2B5EF4-FFF2-40B4-BE49-F238E27FC236}">
                  <a16:creationId xmlns:a16="http://schemas.microsoft.com/office/drawing/2014/main" id="{09E31A0F-992A-6E82-A060-6797FF2B3A3A}"/>
                </a:ext>
              </a:extLst>
            </p:cNvPr>
            <p:cNvSpPr txBox="1"/>
            <p:nvPr/>
          </p:nvSpPr>
          <p:spPr>
            <a:xfrm>
              <a:off x="4154944" y="2837220"/>
              <a:ext cx="486030" cy="369332"/>
            </a:xfrm>
            <a:prstGeom prst="rect">
              <a:avLst/>
            </a:prstGeom>
            <a:noFill/>
          </p:spPr>
          <p:txBody>
            <a:bodyPr wrap="none" rtlCol="0">
              <a:spAutoFit/>
            </a:bodyPr>
            <a:lstStyle/>
            <a:p>
              <a:r>
                <a:rPr lang="en-US" b="1" dirty="0">
                  <a:solidFill>
                    <a:schemeClr val="bg1"/>
                  </a:solidFill>
                </a:rPr>
                <a:t>UT</a:t>
              </a:r>
            </a:p>
          </p:txBody>
        </p:sp>
      </p:grpSp>
      <p:grpSp>
        <p:nvGrpSpPr>
          <p:cNvPr id="3" name="Group 2">
            <a:extLst>
              <a:ext uri="{FF2B5EF4-FFF2-40B4-BE49-F238E27FC236}">
                <a16:creationId xmlns:a16="http://schemas.microsoft.com/office/drawing/2014/main" id="{1FD50200-D8EE-4960-6D08-FBB5C68960E6}"/>
              </a:ext>
            </a:extLst>
          </p:cNvPr>
          <p:cNvGrpSpPr/>
          <p:nvPr/>
        </p:nvGrpSpPr>
        <p:grpSpPr>
          <a:xfrm>
            <a:off x="6033107" y="1593399"/>
            <a:ext cx="2806568" cy="2654238"/>
            <a:chOff x="6376874" y="1593399"/>
            <a:chExt cx="2806568" cy="2654238"/>
          </a:xfrm>
        </p:grpSpPr>
        <p:sp>
          <p:nvSpPr>
            <p:cNvPr id="9" name="Freeform: Shape 8">
              <a:extLst>
                <a:ext uri="{FF2B5EF4-FFF2-40B4-BE49-F238E27FC236}">
                  <a16:creationId xmlns:a16="http://schemas.microsoft.com/office/drawing/2014/main" id="{E8FA9C41-7024-3D3A-B52D-C8A8AFF502D1}"/>
                </a:ext>
              </a:extLst>
            </p:cNvPr>
            <p:cNvSpPr/>
            <p:nvPr/>
          </p:nvSpPr>
          <p:spPr>
            <a:xfrm>
              <a:off x="6376874" y="1593399"/>
              <a:ext cx="2806568" cy="2654238"/>
            </a:xfrm>
            <a:custGeom>
              <a:avLst/>
              <a:gdLst>
                <a:gd name="connsiteX0" fmla="*/ 1575586 w 1704022"/>
                <a:gd name="connsiteY0" fmla="*/ 451185 h 1611534"/>
                <a:gd name="connsiteX1" fmla="*/ 1582349 w 1704022"/>
                <a:gd name="connsiteY1" fmla="*/ 461377 h 1611534"/>
                <a:gd name="connsiteX2" fmla="*/ 1607495 w 1704022"/>
                <a:gd name="connsiteY2" fmla="*/ 459281 h 1611534"/>
                <a:gd name="connsiteX3" fmla="*/ 1637498 w 1704022"/>
                <a:gd name="connsiteY3" fmla="*/ 459853 h 1611534"/>
                <a:gd name="connsiteX4" fmla="*/ 1630069 w 1704022"/>
                <a:gd name="connsiteY4" fmla="*/ 547578 h 1611534"/>
                <a:gd name="connsiteX5" fmla="*/ 1637879 w 1704022"/>
                <a:gd name="connsiteY5" fmla="*/ 711027 h 1611534"/>
                <a:gd name="connsiteX6" fmla="*/ 1659215 w 1704022"/>
                <a:gd name="connsiteY6" fmla="*/ 728172 h 1611534"/>
                <a:gd name="connsiteX7" fmla="*/ 1666359 w 1704022"/>
                <a:gd name="connsiteY7" fmla="*/ 751699 h 1611534"/>
                <a:gd name="connsiteX8" fmla="*/ 1677503 w 1704022"/>
                <a:gd name="connsiteY8" fmla="*/ 786751 h 1611534"/>
                <a:gd name="connsiteX9" fmla="*/ 1692458 w 1704022"/>
                <a:gd name="connsiteY9" fmla="*/ 821136 h 1611534"/>
                <a:gd name="connsiteX10" fmla="*/ 1703888 w 1704022"/>
                <a:gd name="connsiteY10" fmla="*/ 841615 h 1611534"/>
                <a:gd name="connsiteX11" fmla="*/ 1691410 w 1704022"/>
                <a:gd name="connsiteY11" fmla="*/ 897050 h 1611534"/>
                <a:gd name="connsiteX12" fmla="*/ 1683123 w 1704022"/>
                <a:gd name="connsiteY12" fmla="*/ 913433 h 1611534"/>
                <a:gd name="connsiteX13" fmla="*/ 1671884 w 1704022"/>
                <a:gd name="connsiteY13" fmla="*/ 949152 h 1611534"/>
                <a:gd name="connsiteX14" fmla="*/ 1681409 w 1704022"/>
                <a:gd name="connsiteY14" fmla="*/ 958677 h 1611534"/>
                <a:gd name="connsiteX15" fmla="*/ 1681409 w 1704022"/>
                <a:gd name="connsiteY15" fmla="*/ 988586 h 1611534"/>
                <a:gd name="connsiteX16" fmla="*/ 1662359 w 1704022"/>
                <a:gd name="connsiteY16" fmla="*/ 1008207 h 1611534"/>
                <a:gd name="connsiteX17" fmla="*/ 1648357 w 1704022"/>
                <a:gd name="connsiteY17" fmla="*/ 1030400 h 1611534"/>
                <a:gd name="connsiteX18" fmla="*/ 1658930 w 1704022"/>
                <a:gd name="connsiteY18" fmla="*/ 1049450 h 1611534"/>
                <a:gd name="connsiteX19" fmla="*/ 1548249 w 1704022"/>
                <a:gd name="connsiteY19" fmla="*/ 1080502 h 1611534"/>
                <a:gd name="connsiteX20" fmla="*/ 1430330 w 1704022"/>
                <a:gd name="connsiteY20" fmla="*/ 1190135 h 1611534"/>
                <a:gd name="connsiteX21" fmla="*/ 1301456 w 1704022"/>
                <a:gd name="connsiteY21" fmla="*/ 1253476 h 1611534"/>
                <a:gd name="connsiteX22" fmla="*/ 1230686 w 1704022"/>
                <a:gd name="connsiteY22" fmla="*/ 1323199 h 1611534"/>
                <a:gd name="connsiteX23" fmla="*/ 1200872 w 1704022"/>
                <a:gd name="connsiteY23" fmla="*/ 1388636 h 1611534"/>
                <a:gd name="connsiteX24" fmla="*/ 1199634 w 1704022"/>
                <a:gd name="connsiteY24" fmla="*/ 1488648 h 1611534"/>
                <a:gd name="connsiteX25" fmla="*/ 1206111 w 1704022"/>
                <a:gd name="connsiteY25" fmla="*/ 1557800 h 1611534"/>
                <a:gd name="connsiteX26" fmla="*/ 1230686 w 1704022"/>
                <a:gd name="connsiteY26" fmla="*/ 1606568 h 1611534"/>
                <a:gd name="connsiteX27" fmla="*/ 1180108 w 1704022"/>
                <a:gd name="connsiteY27" fmla="*/ 1610949 h 1611534"/>
                <a:gd name="connsiteX28" fmla="*/ 1088001 w 1704022"/>
                <a:gd name="connsiteY28" fmla="*/ 1579326 h 1611534"/>
                <a:gd name="connsiteX29" fmla="*/ 986941 w 1704022"/>
                <a:gd name="connsiteY29" fmla="*/ 1535225 h 1611534"/>
                <a:gd name="connsiteX30" fmla="*/ 950651 w 1704022"/>
                <a:gd name="connsiteY30" fmla="*/ 1467407 h 1611534"/>
                <a:gd name="connsiteX31" fmla="*/ 922076 w 1704022"/>
                <a:gd name="connsiteY31" fmla="*/ 1365776 h 1611534"/>
                <a:gd name="connsiteX32" fmla="*/ 845876 w 1704022"/>
                <a:gd name="connsiteY32" fmla="*/ 1282718 h 1611534"/>
                <a:gd name="connsiteX33" fmla="*/ 801108 w 1704022"/>
                <a:gd name="connsiteY33" fmla="*/ 1196993 h 1611534"/>
                <a:gd name="connsiteX34" fmla="*/ 736052 w 1704022"/>
                <a:gd name="connsiteY34" fmla="*/ 1096123 h 1611534"/>
                <a:gd name="connsiteX35" fmla="*/ 644612 w 1704022"/>
                <a:gd name="connsiteY35" fmla="*/ 1036973 h 1611534"/>
                <a:gd name="connsiteX36" fmla="*/ 538599 w 1704022"/>
                <a:gd name="connsiteY36" fmla="*/ 1039830 h 1611534"/>
                <a:gd name="connsiteX37" fmla="*/ 456875 w 1704022"/>
                <a:gd name="connsiteY37" fmla="*/ 1156035 h 1611534"/>
                <a:gd name="connsiteX38" fmla="*/ 349433 w 1704022"/>
                <a:gd name="connsiteY38" fmla="*/ 1111744 h 1611534"/>
                <a:gd name="connsiteX39" fmla="*/ 282281 w 1704022"/>
                <a:gd name="connsiteY39" fmla="*/ 1067071 h 1611534"/>
                <a:gd name="connsiteX40" fmla="*/ 250182 w 1704022"/>
                <a:gd name="connsiteY40" fmla="*/ 985252 h 1611534"/>
                <a:gd name="connsiteX41" fmla="*/ 207129 w 1704022"/>
                <a:gd name="connsiteY41" fmla="*/ 907242 h 1611534"/>
                <a:gd name="connsiteX42" fmla="*/ 129976 w 1704022"/>
                <a:gd name="connsiteY42" fmla="*/ 840567 h 1611534"/>
                <a:gd name="connsiteX43" fmla="*/ 63301 w 1704022"/>
                <a:gd name="connsiteY43" fmla="*/ 792942 h 1611534"/>
                <a:gd name="connsiteX44" fmla="*/ 15676 w 1704022"/>
                <a:gd name="connsiteY44" fmla="*/ 739412 h 1611534"/>
                <a:gd name="connsiteX45" fmla="*/ 1199 w 1704022"/>
                <a:gd name="connsiteY45" fmla="*/ 715028 h 1611534"/>
                <a:gd name="connsiteX46" fmla="*/ -135 w 1704022"/>
                <a:gd name="connsiteY46" fmla="*/ 702074 h 1611534"/>
                <a:gd name="connsiteX47" fmla="*/ 470305 w 1704022"/>
                <a:gd name="connsiteY47" fmla="*/ 702074 h 1611534"/>
                <a:gd name="connsiteX48" fmla="*/ 470305 w 1704022"/>
                <a:gd name="connsiteY48" fmla="*/ -586 h 1611534"/>
                <a:gd name="connsiteX49" fmla="*/ 859782 w 1704022"/>
                <a:gd name="connsiteY49" fmla="*/ -586 h 1611534"/>
                <a:gd name="connsiteX50" fmla="*/ 859782 w 1704022"/>
                <a:gd name="connsiteY50" fmla="*/ 306500 h 1611534"/>
                <a:gd name="connsiteX51" fmla="*/ 890738 w 1704022"/>
                <a:gd name="connsiteY51" fmla="*/ 323360 h 1611534"/>
                <a:gd name="connsiteX52" fmla="*/ 911884 w 1704022"/>
                <a:gd name="connsiteY52" fmla="*/ 336028 h 1611534"/>
                <a:gd name="connsiteX53" fmla="*/ 945983 w 1704022"/>
                <a:gd name="connsiteY53" fmla="*/ 325550 h 1611534"/>
                <a:gd name="connsiteX54" fmla="*/ 965033 w 1704022"/>
                <a:gd name="connsiteY54" fmla="*/ 358030 h 1611534"/>
                <a:gd name="connsiteX55" fmla="*/ 1008467 w 1704022"/>
                <a:gd name="connsiteY55" fmla="*/ 369175 h 1611534"/>
                <a:gd name="connsiteX56" fmla="*/ 1047139 w 1704022"/>
                <a:gd name="connsiteY56" fmla="*/ 377557 h 1611534"/>
                <a:gd name="connsiteX57" fmla="*/ 1107432 w 1704022"/>
                <a:gd name="connsiteY57" fmla="*/ 373842 h 1611534"/>
                <a:gd name="connsiteX58" fmla="*/ 1124482 w 1704022"/>
                <a:gd name="connsiteY58" fmla="*/ 411371 h 1611534"/>
                <a:gd name="connsiteX59" fmla="*/ 1163439 w 1704022"/>
                <a:gd name="connsiteY59" fmla="*/ 395654 h 1611534"/>
                <a:gd name="connsiteX60" fmla="*/ 1199825 w 1704022"/>
                <a:gd name="connsiteY60" fmla="*/ 419848 h 1611534"/>
                <a:gd name="connsiteX61" fmla="*/ 1235162 w 1704022"/>
                <a:gd name="connsiteY61" fmla="*/ 429945 h 1611534"/>
                <a:gd name="connsiteX62" fmla="*/ 1255355 w 1704022"/>
                <a:gd name="connsiteY62" fmla="*/ 407465 h 1611534"/>
                <a:gd name="connsiteX63" fmla="*/ 1275072 w 1704022"/>
                <a:gd name="connsiteY63" fmla="*/ 433373 h 1611534"/>
                <a:gd name="connsiteX64" fmla="*/ 1318316 w 1704022"/>
                <a:gd name="connsiteY64" fmla="*/ 425087 h 1611534"/>
                <a:gd name="connsiteX65" fmla="*/ 1337366 w 1704022"/>
                <a:gd name="connsiteY65" fmla="*/ 432707 h 1611534"/>
                <a:gd name="connsiteX66" fmla="*/ 1359083 w 1704022"/>
                <a:gd name="connsiteY66" fmla="*/ 426230 h 1611534"/>
                <a:gd name="connsiteX67" fmla="*/ 1381181 w 1704022"/>
                <a:gd name="connsiteY67" fmla="*/ 413561 h 1611534"/>
                <a:gd name="connsiteX68" fmla="*/ 1408136 w 1704022"/>
                <a:gd name="connsiteY68" fmla="*/ 413561 h 1611534"/>
                <a:gd name="connsiteX69" fmla="*/ 1453761 w 1704022"/>
                <a:gd name="connsiteY69" fmla="*/ 415180 h 1611534"/>
                <a:gd name="connsiteX70" fmla="*/ 1483193 w 1704022"/>
                <a:gd name="connsiteY70" fmla="*/ 404608 h 1611534"/>
                <a:gd name="connsiteX71" fmla="*/ 1519579 w 1704022"/>
                <a:gd name="connsiteY71" fmla="*/ 421277 h 16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04022" h="1611534">
                  <a:moveTo>
                    <a:pt x="1575586" y="451185"/>
                  </a:moveTo>
                  <a:lnTo>
                    <a:pt x="1582349" y="461377"/>
                  </a:lnTo>
                  <a:lnTo>
                    <a:pt x="1607495" y="459281"/>
                  </a:lnTo>
                  <a:lnTo>
                    <a:pt x="1637498" y="459853"/>
                  </a:lnTo>
                  <a:lnTo>
                    <a:pt x="1630069" y="547578"/>
                  </a:lnTo>
                  <a:lnTo>
                    <a:pt x="1637879" y="711027"/>
                  </a:lnTo>
                  <a:lnTo>
                    <a:pt x="1659215" y="728172"/>
                  </a:lnTo>
                  <a:lnTo>
                    <a:pt x="1666359" y="751699"/>
                  </a:lnTo>
                  <a:lnTo>
                    <a:pt x="1677503" y="786751"/>
                  </a:lnTo>
                  <a:lnTo>
                    <a:pt x="1692458" y="821136"/>
                  </a:lnTo>
                  <a:lnTo>
                    <a:pt x="1703888" y="841615"/>
                  </a:lnTo>
                  <a:lnTo>
                    <a:pt x="1691410" y="897050"/>
                  </a:lnTo>
                  <a:lnTo>
                    <a:pt x="1683123" y="913433"/>
                  </a:lnTo>
                  <a:lnTo>
                    <a:pt x="1671884" y="949152"/>
                  </a:lnTo>
                  <a:lnTo>
                    <a:pt x="1681409" y="958677"/>
                  </a:lnTo>
                  <a:lnTo>
                    <a:pt x="1681409" y="988586"/>
                  </a:lnTo>
                  <a:lnTo>
                    <a:pt x="1662359" y="1008207"/>
                  </a:lnTo>
                  <a:lnTo>
                    <a:pt x="1648357" y="1030400"/>
                  </a:lnTo>
                  <a:lnTo>
                    <a:pt x="1658930" y="1049450"/>
                  </a:lnTo>
                  <a:lnTo>
                    <a:pt x="1548249" y="1080502"/>
                  </a:lnTo>
                  <a:lnTo>
                    <a:pt x="1430330" y="1190135"/>
                  </a:lnTo>
                  <a:lnTo>
                    <a:pt x="1301456" y="1253476"/>
                  </a:lnTo>
                  <a:lnTo>
                    <a:pt x="1230686" y="1323199"/>
                  </a:lnTo>
                  <a:lnTo>
                    <a:pt x="1200872" y="1388636"/>
                  </a:lnTo>
                  <a:lnTo>
                    <a:pt x="1199634" y="1488648"/>
                  </a:lnTo>
                  <a:lnTo>
                    <a:pt x="1206111" y="1557800"/>
                  </a:lnTo>
                  <a:lnTo>
                    <a:pt x="1230686" y="1606568"/>
                  </a:lnTo>
                  <a:lnTo>
                    <a:pt x="1180108" y="1610949"/>
                  </a:lnTo>
                  <a:lnTo>
                    <a:pt x="1088001" y="1579326"/>
                  </a:lnTo>
                  <a:lnTo>
                    <a:pt x="986941" y="1535225"/>
                  </a:lnTo>
                  <a:lnTo>
                    <a:pt x="950651" y="1467407"/>
                  </a:lnTo>
                  <a:lnTo>
                    <a:pt x="922076" y="1365776"/>
                  </a:lnTo>
                  <a:lnTo>
                    <a:pt x="845876" y="1282718"/>
                  </a:lnTo>
                  <a:lnTo>
                    <a:pt x="801108" y="1196993"/>
                  </a:lnTo>
                  <a:lnTo>
                    <a:pt x="736052" y="1096123"/>
                  </a:lnTo>
                  <a:lnTo>
                    <a:pt x="644612" y="1036973"/>
                  </a:lnTo>
                  <a:lnTo>
                    <a:pt x="538599" y="1039830"/>
                  </a:lnTo>
                  <a:lnTo>
                    <a:pt x="456875" y="1156035"/>
                  </a:lnTo>
                  <a:lnTo>
                    <a:pt x="349433" y="1111744"/>
                  </a:lnTo>
                  <a:lnTo>
                    <a:pt x="282281" y="1067071"/>
                  </a:lnTo>
                  <a:lnTo>
                    <a:pt x="250182" y="985252"/>
                  </a:lnTo>
                  <a:lnTo>
                    <a:pt x="207129" y="907242"/>
                  </a:lnTo>
                  <a:lnTo>
                    <a:pt x="129976" y="840567"/>
                  </a:lnTo>
                  <a:lnTo>
                    <a:pt x="63301" y="792942"/>
                  </a:lnTo>
                  <a:lnTo>
                    <a:pt x="15676" y="739412"/>
                  </a:lnTo>
                  <a:lnTo>
                    <a:pt x="1199" y="715028"/>
                  </a:lnTo>
                  <a:lnTo>
                    <a:pt x="-135" y="702074"/>
                  </a:lnTo>
                  <a:lnTo>
                    <a:pt x="470305" y="702074"/>
                  </a:lnTo>
                  <a:lnTo>
                    <a:pt x="470305" y="-586"/>
                  </a:lnTo>
                  <a:lnTo>
                    <a:pt x="859782" y="-586"/>
                  </a:lnTo>
                  <a:lnTo>
                    <a:pt x="859782" y="306500"/>
                  </a:lnTo>
                  <a:lnTo>
                    <a:pt x="890738" y="323360"/>
                  </a:lnTo>
                  <a:lnTo>
                    <a:pt x="911884" y="336028"/>
                  </a:lnTo>
                  <a:lnTo>
                    <a:pt x="945983" y="325550"/>
                  </a:lnTo>
                  <a:lnTo>
                    <a:pt x="965033" y="358030"/>
                  </a:lnTo>
                  <a:lnTo>
                    <a:pt x="1008467" y="369175"/>
                  </a:lnTo>
                  <a:lnTo>
                    <a:pt x="1047139" y="377557"/>
                  </a:lnTo>
                  <a:lnTo>
                    <a:pt x="1107432" y="373842"/>
                  </a:lnTo>
                  <a:lnTo>
                    <a:pt x="1124482" y="411371"/>
                  </a:lnTo>
                  <a:lnTo>
                    <a:pt x="1163439" y="395654"/>
                  </a:lnTo>
                  <a:lnTo>
                    <a:pt x="1199825" y="419848"/>
                  </a:lnTo>
                  <a:lnTo>
                    <a:pt x="1235162" y="429945"/>
                  </a:lnTo>
                  <a:lnTo>
                    <a:pt x="1255355" y="407465"/>
                  </a:lnTo>
                  <a:lnTo>
                    <a:pt x="1275072" y="433373"/>
                  </a:lnTo>
                  <a:lnTo>
                    <a:pt x="1318316" y="425087"/>
                  </a:lnTo>
                  <a:lnTo>
                    <a:pt x="1337366" y="432707"/>
                  </a:lnTo>
                  <a:lnTo>
                    <a:pt x="1359083" y="426230"/>
                  </a:lnTo>
                  <a:lnTo>
                    <a:pt x="1381181" y="413561"/>
                  </a:lnTo>
                  <a:lnTo>
                    <a:pt x="1408136" y="413561"/>
                  </a:lnTo>
                  <a:lnTo>
                    <a:pt x="1453761" y="415180"/>
                  </a:lnTo>
                  <a:lnTo>
                    <a:pt x="1483193" y="404608"/>
                  </a:lnTo>
                  <a:lnTo>
                    <a:pt x="1519579" y="421277"/>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11" name="TextBox 10">
              <a:extLst>
                <a:ext uri="{FF2B5EF4-FFF2-40B4-BE49-F238E27FC236}">
                  <a16:creationId xmlns:a16="http://schemas.microsoft.com/office/drawing/2014/main" id="{40889C85-D0B7-6715-45D6-C2BAAE8107E3}"/>
                </a:ext>
              </a:extLst>
            </p:cNvPr>
            <p:cNvSpPr txBox="1"/>
            <p:nvPr/>
          </p:nvSpPr>
          <p:spPr>
            <a:xfrm>
              <a:off x="7740985" y="2680836"/>
              <a:ext cx="469552" cy="369332"/>
            </a:xfrm>
            <a:prstGeom prst="rect">
              <a:avLst/>
            </a:prstGeom>
            <a:noFill/>
          </p:spPr>
          <p:txBody>
            <a:bodyPr wrap="none" rtlCol="0">
              <a:spAutoFit/>
            </a:bodyPr>
            <a:lstStyle/>
            <a:p>
              <a:r>
                <a:rPr lang="en-US" b="1" dirty="0">
                  <a:solidFill>
                    <a:schemeClr val="bg1"/>
                  </a:solidFill>
                </a:rPr>
                <a:t>TX</a:t>
              </a:r>
            </a:p>
          </p:txBody>
        </p:sp>
      </p:grpSp>
      <p:grpSp>
        <p:nvGrpSpPr>
          <p:cNvPr id="7" name="Group 6">
            <a:extLst>
              <a:ext uri="{FF2B5EF4-FFF2-40B4-BE49-F238E27FC236}">
                <a16:creationId xmlns:a16="http://schemas.microsoft.com/office/drawing/2014/main" id="{AB2E91E9-D2BE-8124-0CF8-EAA325DDDB8B}"/>
              </a:ext>
            </a:extLst>
          </p:cNvPr>
          <p:cNvGrpSpPr/>
          <p:nvPr/>
        </p:nvGrpSpPr>
        <p:grpSpPr>
          <a:xfrm>
            <a:off x="9888941" y="2115913"/>
            <a:ext cx="1456329" cy="1676441"/>
            <a:chOff x="10448494" y="2362137"/>
            <a:chExt cx="1017205" cy="1170947"/>
          </a:xfrm>
        </p:grpSpPr>
        <p:sp>
          <p:nvSpPr>
            <p:cNvPr id="6" name="Freeform: Shape 5">
              <a:extLst>
                <a:ext uri="{FF2B5EF4-FFF2-40B4-BE49-F238E27FC236}">
                  <a16:creationId xmlns:a16="http://schemas.microsoft.com/office/drawing/2014/main" id="{49A1E090-33B9-18AE-1A6C-C465BFA13D65}"/>
                </a:ext>
              </a:extLst>
            </p:cNvPr>
            <p:cNvSpPr/>
            <p:nvPr/>
          </p:nvSpPr>
          <p:spPr>
            <a:xfrm>
              <a:off x="10448494" y="2362137"/>
              <a:ext cx="1017205" cy="1170947"/>
            </a:xfrm>
            <a:custGeom>
              <a:avLst/>
              <a:gdLst>
                <a:gd name="connsiteX0" fmla="*/ 330097 w 617601"/>
                <a:gd name="connsiteY0" fmla="*/ 939 h 710946"/>
                <a:gd name="connsiteX1" fmla="*/ 316000 w 617601"/>
                <a:gd name="connsiteY1" fmla="*/ 13988 h 710946"/>
                <a:gd name="connsiteX2" fmla="*/ 295140 w 617601"/>
                <a:gd name="connsiteY2" fmla="*/ 43801 h 710946"/>
                <a:gd name="connsiteX3" fmla="*/ 330001 w 617601"/>
                <a:gd name="connsiteY3" fmla="*/ 69804 h 710946"/>
                <a:gd name="connsiteX4" fmla="*/ 352576 w 617601"/>
                <a:gd name="connsiteY4" fmla="*/ 79329 h 710946"/>
                <a:gd name="connsiteX5" fmla="*/ 376769 w 617601"/>
                <a:gd name="connsiteY5" fmla="*/ 128669 h 710946"/>
                <a:gd name="connsiteX6" fmla="*/ 392200 w 617601"/>
                <a:gd name="connsiteY6" fmla="*/ 156292 h 710946"/>
                <a:gd name="connsiteX7" fmla="*/ 437253 w 617601"/>
                <a:gd name="connsiteY7" fmla="*/ 193153 h 710946"/>
                <a:gd name="connsiteX8" fmla="*/ 446206 w 617601"/>
                <a:gd name="connsiteY8" fmla="*/ 212203 h 710946"/>
                <a:gd name="connsiteX9" fmla="*/ 477067 w 617601"/>
                <a:gd name="connsiteY9" fmla="*/ 237635 h 710946"/>
                <a:gd name="connsiteX10" fmla="*/ 492212 w 617601"/>
                <a:gd name="connsiteY10" fmla="*/ 274497 h 710946"/>
                <a:gd name="connsiteX11" fmla="*/ 533646 w 617601"/>
                <a:gd name="connsiteY11" fmla="*/ 305548 h 710946"/>
                <a:gd name="connsiteX12" fmla="*/ 543171 w 617601"/>
                <a:gd name="connsiteY12" fmla="*/ 340600 h 710946"/>
                <a:gd name="connsiteX13" fmla="*/ 550886 w 617601"/>
                <a:gd name="connsiteY13" fmla="*/ 357650 h 710946"/>
                <a:gd name="connsiteX14" fmla="*/ 546505 w 617601"/>
                <a:gd name="connsiteY14" fmla="*/ 368890 h 710946"/>
                <a:gd name="connsiteX15" fmla="*/ 570698 w 617601"/>
                <a:gd name="connsiteY15" fmla="*/ 385653 h 710946"/>
                <a:gd name="connsiteX16" fmla="*/ 583367 w 617601"/>
                <a:gd name="connsiteY16" fmla="*/ 414228 h 710946"/>
                <a:gd name="connsiteX17" fmla="*/ 583367 w 617601"/>
                <a:gd name="connsiteY17" fmla="*/ 443280 h 710946"/>
                <a:gd name="connsiteX18" fmla="*/ 595177 w 617601"/>
                <a:gd name="connsiteY18" fmla="*/ 448899 h 710946"/>
                <a:gd name="connsiteX19" fmla="*/ 617466 w 617601"/>
                <a:gd name="connsiteY19" fmla="*/ 456805 h 710946"/>
                <a:gd name="connsiteX20" fmla="*/ 561078 w 617601"/>
                <a:gd name="connsiteY20" fmla="*/ 567866 h 710946"/>
                <a:gd name="connsiteX21" fmla="*/ 536408 w 617601"/>
                <a:gd name="connsiteY21" fmla="*/ 653591 h 710946"/>
                <a:gd name="connsiteX22" fmla="*/ 508976 w 617601"/>
                <a:gd name="connsiteY22" fmla="*/ 650829 h 710946"/>
                <a:gd name="connsiteX23" fmla="*/ 483354 w 617601"/>
                <a:gd name="connsiteY23" fmla="*/ 639875 h 710946"/>
                <a:gd name="connsiteX24" fmla="*/ 467638 w 617601"/>
                <a:gd name="connsiteY24" fmla="*/ 644924 h 710946"/>
                <a:gd name="connsiteX25" fmla="*/ 467638 w 617601"/>
                <a:gd name="connsiteY25" fmla="*/ 697025 h 710946"/>
                <a:gd name="connsiteX26" fmla="*/ 450873 w 617601"/>
                <a:gd name="connsiteY26" fmla="*/ 710361 h 710946"/>
                <a:gd name="connsiteX27" fmla="*/ 441348 w 617601"/>
                <a:gd name="connsiteY27" fmla="*/ 684262 h 710946"/>
                <a:gd name="connsiteX28" fmla="*/ 231132 w 617601"/>
                <a:gd name="connsiteY28" fmla="*/ 661783 h 710946"/>
                <a:gd name="connsiteX29" fmla="*/ 100830 w 617601"/>
                <a:gd name="connsiteY29" fmla="*/ 654830 h 710946"/>
                <a:gd name="connsiteX30" fmla="*/ 81018 w 617601"/>
                <a:gd name="connsiteY30" fmla="*/ 614348 h 710946"/>
                <a:gd name="connsiteX31" fmla="*/ 74731 w 617601"/>
                <a:gd name="connsiteY31" fmla="*/ 596632 h 710946"/>
                <a:gd name="connsiteX32" fmla="*/ 66445 w 617601"/>
                <a:gd name="connsiteY32" fmla="*/ 577582 h 710946"/>
                <a:gd name="connsiteX33" fmla="*/ 69969 w 617601"/>
                <a:gd name="connsiteY33" fmla="*/ 552817 h 710946"/>
                <a:gd name="connsiteX34" fmla="*/ 73208 w 617601"/>
                <a:gd name="connsiteY34" fmla="*/ 526052 h 710946"/>
                <a:gd name="connsiteX35" fmla="*/ 66159 w 617601"/>
                <a:gd name="connsiteY35" fmla="*/ 497477 h 710946"/>
                <a:gd name="connsiteX36" fmla="*/ 73493 w 617601"/>
                <a:gd name="connsiteY36" fmla="*/ 449185 h 710946"/>
                <a:gd name="connsiteX37" fmla="*/ 94924 w 617601"/>
                <a:gd name="connsiteY37" fmla="*/ 422420 h 710946"/>
                <a:gd name="connsiteX38" fmla="*/ 83495 w 617601"/>
                <a:gd name="connsiteY38" fmla="*/ 394988 h 710946"/>
                <a:gd name="connsiteX39" fmla="*/ 64921 w 617601"/>
                <a:gd name="connsiteY39" fmla="*/ 347363 h 710946"/>
                <a:gd name="connsiteX40" fmla="*/ 34250 w 617601"/>
                <a:gd name="connsiteY40" fmla="*/ 193915 h 710946"/>
                <a:gd name="connsiteX41" fmla="*/ -135 w 617601"/>
                <a:gd name="connsiteY41" fmla="*/ -490 h 710946"/>
                <a:gd name="connsiteX42" fmla="*/ 99877 w 617601"/>
                <a:gd name="connsiteY42" fmla="*/ 1034 h 710946"/>
                <a:gd name="connsiteX43" fmla="*/ 169029 w 617601"/>
                <a:gd name="connsiteY43" fmla="*/ -586 h 71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7601" h="710946">
                  <a:moveTo>
                    <a:pt x="330097" y="939"/>
                  </a:moveTo>
                  <a:lnTo>
                    <a:pt x="316000" y="13988"/>
                  </a:lnTo>
                  <a:lnTo>
                    <a:pt x="295140" y="43801"/>
                  </a:lnTo>
                  <a:lnTo>
                    <a:pt x="330001" y="69804"/>
                  </a:lnTo>
                  <a:lnTo>
                    <a:pt x="352576" y="79329"/>
                  </a:lnTo>
                  <a:lnTo>
                    <a:pt x="376769" y="128669"/>
                  </a:lnTo>
                  <a:lnTo>
                    <a:pt x="392200" y="156292"/>
                  </a:lnTo>
                  <a:lnTo>
                    <a:pt x="437253" y="193153"/>
                  </a:lnTo>
                  <a:lnTo>
                    <a:pt x="446206" y="212203"/>
                  </a:lnTo>
                  <a:lnTo>
                    <a:pt x="477067" y="237635"/>
                  </a:lnTo>
                  <a:lnTo>
                    <a:pt x="492212" y="274497"/>
                  </a:lnTo>
                  <a:lnTo>
                    <a:pt x="533646" y="305548"/>
                  </a:lnTo>
                  <a:lnTo>
                    <a:pt x="543171" y="340600"/>
                  </a:lnTo>
                  <a:lnTo>
                    <a:pt x="550886" y="357650"/>
                  </a:lnTo>
                  <a:lnTo>
                    <a:pt x="546505" y="368890"/>
                  </a:lnTo>
                  <a:lnTo>
                    <a:pt x="570698" y="385653"/>
                  </a:lnTo>
                  <a:lnTo>
                    <a:pt x="583367" y="414228"/>
                  </a:lnTo>
                  <a:lnTo>
                    <a:pt x="583367" y="443280"/>
                  </a:lnTo>
                  <a:lnTo>
                    <a:pt x="595177" y="448899"/>
                  </a:lnTo>
                  <a:lnTo>
                    <a:pt x="617466" y="456805"/>
                  </a:lnTo>
                  <a:lnTo>
                    <a:pt x="561078" y="567866"/>
                  </a:lnTo>
                  <a:lnTo>
                    <a:pt x="536408" y="653591"/>
                  </a:lnTo>
                  <a:lnTo>
                    <a:pt x="508976" y="650829"/>
                  </a:lnTo>
                  <a:lnTo>
                    <a:pt x="483354" y="639875"/>
                  </a:lnTo>
                  <a:lnTo>
                    <a:pt x="467638" y="644924"/>
                  </a:lnTo>
                  <a:lnTo>
                    <a:pt x="467638" y="697025"/>
                  </a:lnTo>
                  <a:lnTo>
                    <a:pt x="450873" y="710361"/>
                  </a:lnTo>
                  <a:lnTo>
                    <a:pt x="441348" y="684262"/>
                  </a:lnTo>
                  <a:lnTo>
                    <a:pt x="231132" y="661783"/>
                  </a:lnTo>
                  <a:lnTo>
                    <a:pt x="100830" y="654830"/>
                  </a:lnTo>
                  <a:lnTo>
                    <a:pt x="81018" y="614348"/>
                  </a:lnTo>
                  <a:lnTo>
                    <a:pt x="74731" y="596632"/>
                  </a:lnTo>
                  <a:lnTo>
                    <a:pt x="66445" y="577582"/>
                  </a:lnTo>
                  <a:lnTo>
                    <a:pt x="69969" y="552817"/>
                  </a:lnTo>
                  <a:lnTo>
                    <a:pt x="73208" y="526052"/>
                  </a:lnTo>
                  <a:lnTo>
                    <a:pt x="66159" y="497477"/>
                  </a:lnTo>
                  <a:lnTo>
                    <a:pt x="73493" y="449185"/>
                  </a:lnTo>
                  <a:lnTo>
                    <a:pt x="94924" y="422420"/>
                  </a:lnTo>
                  <a:lnTo>
                    <a:pt x="83495" y="394988"/>
                  </a:lnTo>
                  <a:lnTo>
                    <a:pt x="64921" y="347363"/>
                  </a:lnTo>
                  <a:lnTo>
                    <a:pt x="34250" y="193915"/>
                  </a:lnTo>
                  <a:lnTo>
                    <a:pt x="-135" y="-490"/>
                  </a:lnTo>
                  <a:lnTo>
                    <a:pt x="99877" y="1034"/>
                  </a:lnTo>
                  <a:lnTo>
                    <a:pt x="169029" y="-586"/>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13" name="TextBox 12">
              <a:extLst>
                <a:ext uri="{FF2B5EF4-FFF2-40B4-BE49-F238E27FC236}">
                  <a16:creationId xmlns:a16="http://schemas.microsoft.com/office/drawing/2014/main" id="{DAC7CE5C-1468-45EE-D7C4-BD7364862A52}"/>
                </a:ext>
              </a:extLst>
            </p:cNvPr>
            <p:cNvSpPr txBox="1"/>
            <p:nvPr/>
          </p:nvSpPr>
          <p:spPr>
            <a:xfrm>
              <a:off x="10747908" y="2739465"/>
              <a:ext cx="510076" cy="369332"/>
            </a:xfrm>
            <a:prstGeom prst="rect">
              <a:avLst/>
            </a:prstGeom>
            <a:noFill/>
          </p:spPr>
          <p:txBody>
            <a:bodyPr wrap="none" rtlCol="0">
              <a:spAutoFit/>
            </a:bodyPr>
            <a:lstStyle/>
            <a:p>
              <a:r>
                <a:rPr lang="en-US" b="1" dirty="0">
                  <a:solidFill>
                    <a:schemeClr val="bg1"/>
                  </a:solidFill>
                </a:rPr>
                <a:t>GA</a:t>
              </a:r>
            </a:p>
          </p:txBody>
        </p:sp>
      </p:grpSp>
      <p:sp>
        <p:nvSpPr>
          <p:cNvPr id="14" name="TextBox 13">
            <a:extLst>
              <a:ext uri="{FF2B5EF4-FFF2-40B4-BE49-F238E27FC236}">
                <a16:creationId xmlns:a16="http://schemas.microsoft.com/office/drawing/2014/main" id="{3C8985B1-E70C-8585-9EB6-4730CDED2948}"/>
              </a:ext>
            </a:extLst>
          </p:cNvPr>
          <p:cNvSpPr txBox="1"/>
          <p:nvPr/>
        </p:nvSpPr>
        <p:spPr>
          <a:xfrm>
            <a:off x="564522" y="4255169"/>
            <a:ext cx="2213984" cy="1800493"/>
          </a:xfrm>
          <a:prstGeom prst="rect">
            <a:avLst/>
          </a:prstGeom>
          <a:noFill/>
        </p:spPr>
        <p:txBody>
          <a:bodyPr wrap="square">
            <a:spAutoFit/>
          </a:bodyPr>
          <a:lstStyle/>
          <a:p>
            <a:pPr algn="ctr">
              <a:spcAft>
                <a:spcPts val="1800"/>
              </a:spcAft>
            </a:pPr>
            <a:r>
              <a:rPr lang="en-US" sz="1600" b="0" i="0" u="none" strike="noStrike" baseline="0" dirty="0">
                <a:latin typeface="Segoe UI" panose="020B0502040204020203" pitchFamily="34" charset="0"/>
              </a:rPr>
              <a:t>Expand I-80 Coalition (CA to NE) further east</a:t>
            </a:r>
          </a:p>
          <a:p>
            <a:pPr algn="ctr">
              <a:spcAft>
                <a:spcPts val="1800"/>
              </a:spcAft>
            </a:pPr>
            <a:r>
              <a:rPr lang="en-US" sz="1600" b="0" i="0" u="none" strike="noStrike" baseline="0" dirty="0">
                <a:latin typeface="Segoe UI" panose="020B0502040204020203" pitchFamily="34" charset="0"/>
              </a:rPr>
              <a:t>Pilot next generation of multi-state corridor operations and data sharing </a:t>
            </a:r>
          </a:p>
        </p:txBody>
      </p:sp>
      <p:sp>
        <p:nvSpPr>
          <p:cNvPr id="16" name="TextBox 15">
            <a:extLst>
              <a:ext uri="{FF2B5EF4-FFF2-40B4-BE49-F238E27FC236}">
                <a16:creationId xmlns:a16="http://schemas.microsoft.com/office/drawing/2014/main" id="{B7FCB469-36D8-6AF4-5456-AEF593900D4E}"/>
              </a:ext>
            </a:extLst>
          </p:cNvPr>
          <p:cNvSpPr txBox="1"/>
          <p:nvPr/>
        </p:nvSpPr>
        <p:spPr>
          <a:xfrm>
            <a:off x="3324724" y="4255169"/>
            <a:ext cx="2166529" cy="1800493"/>
          </a:xfrm>
          <a:prstGeom prst="rect">
            <a:avLst/>
          </a:prstGeom>
          <a:noFill/>
        </p:spPr>
        <p:txBody>
          <a:bodyPr wrap="square">
            <a:spAutoFit/>
          </a:bodyPr>
          <a:lstStyle/>
          <a:p>
            <a:pPr algn="ctr">
              <a:spcAft>
                <a:spcPts val="1800"/>
              </a:spcAft>
            </a:pPr>
            <a:r>
              <a:rPr lang="en-US" sz="1600" b="0" i="0" u="none" strike="noStrike" baseline="0" dirty="0">
                <a:latin typeface="Segoe UI" panose="020B0502040204020203" pitchFamily="34" charset="0"/>
              </a:rPr>
              <a:t>Install broadband along all</a:t>
            </a:r>
            <a:r>
              <a:rPr lang="en-US" sz="1600" dirty="0">
                <a:latin typeface="Segoe UI" panose="020B0502040204020203" pitchFamily="34" charset="0"/>
              </a:rPr>
              <a:t> Interstates </a:t>
            </a:r>
            <a:br>
              <a:rPr lang="en-US" sz="1600" dirty="0">
                <a:latin typeface="Segoe UI" panose="020B0502040204020203" pitchFamily="34" charset="0"/>
              </a:rPr>
            </a:br>
            <a:r>
              <a:rPr lang="en-US" sz="1600" dirty="0">
                <a:latin typeface="Segoe UI" panose="020B0502040204020203" pitchFamily="34" charset="0"/>
              </a:rPr>
              <a:t>in UT</a:t>
            </a:r>
            <a:endParaRPr lang="en-US" sz="1600" b="0" i="0" u="none" strike="noStrike" baseline="0" dirty="0">
              <a:latin typeface="Segoe UI" panose="020B0502040204020203" pitchFamily="34" charset="0"/>
            </a:endParaRPr>
          </a:p>
          <a:p>
            <a:pPr algn="ctr">
              <a:spcAft>
                <a:spcPts val="1800"/>
              </a:spcAft>
            </a:pPr>
            <a:r>
              <a:rPr lang="en-US" sz="1600" b="0" i="0" u="none" strike="noStrike" baseline="0" dirty="0">
                <a:latin typeface="Segoe UI" panose="020B0502040204020203" pitchFamily="34" charset="0"/>
              </a:rPr>
              <a:t>Deploy and operate broad range of digital devices and services </a:t>
            </a:r>
          </a:p>
        </p:txBody>
      </p:sp>
      <p:sp>
        <p:nvSpPr>
          <p:cNvPr id="21" name="TextBox 20">
            <a:extLst>
              <a:ext uri="{FF2B5EF4-FFF2-40B4-BE49-F238E27FC236}">
                <a16:creationId xmlns:a16="http://schemas.microsoft.com/office/drawing/2014/main" id="{1B39DBE8-D5CA-A923-F7E2-F92A5F2AE909}"/>
              </a:ext>
            </a:extLst>
          </p:cNvPr>
          <p:cNvSpPr txBox="1"/>
          <p:nvPr/>
        </p:nvSpPr>
        <p:spPr>
          <a:xfrm>
            <a:off x="6054343" y="4255169"/>
            <a:ext cx="2764097" cy="1800493"/>
          </a:xfrm>
          <a:prstGeom prst="rect">
            <a:avLst/>
          </a:prstGeom>
          <a:noFill/>
        </p:spPr>
        <p:txBody>
          <a:bodyPr wrap="square">
            <a:spAutoFit/>
          </a:bodyPr>
          <a:lstStyle/>
          <a:p>
            <a:pPr algn="ctr">
              <a:spcAft>
                <a:spcPts val="1800"/>
              </a:spcAft>
            </a:pPr>
            <a:r>
              <a:rPr lang="en-US" sz="1600" b="0" i="0" u="none" strike="noStrike" baseline="0" dirty="0">
                <a:solidFill>
                  <a:srgbClr val="000000"/>
                </a:solidFill>
                <a:latin typeface="Segoe UI" panose="020B0502040204020203" pitchFamily="34" charset="0"/>
              </a:rPr>
              <a:t>Establish innovation corridor on I-45; transition to I-35 and I-10</a:t>
            </a:r>
          </a:p>
          <a:p>
            <a:pPr algn="ctr">
              <a:spcAft>
                <a:spcPts val="1800"/>
              </a:spcAft>
            </a:pPr>
            <a:r>
              <a:rPr lang="en-US" sz="1600" b="0" i="0" u="none" strike="noStrike" baseline="0" dirty="0">
                <a:solidFill>
                  <a:srgbClr val="000000"/>
                </a:solidFill>
                <a:latin typeface="Segoe UI" panose="020B0502040204020203" pitchFamily="34" charset="0"/>
              </a:rPr>
              <a:t>Advance real-time system operations in seamlessly connected environment</a:t>
            </a:r>
          </a:p>
        </p:txBody>
      </p:sp>
      <p:sp>
        <p:nvSpPr>
          <p:cNvPr id="23" name="TextBox 22">
            <a:extLst>
              <a:ext uri="{FF2B5EF4-FFF2-40B4-BE49-F238E27FC236}">
                <a16:creationId xmlns:a16="http://schemas.microsoft.com/office/drawing/2014/main" id="{C7EB0F2E-8016-79BE-AEEC-8CB4F79D9156}"/>
              </a:ext>
            </a:extLst>
          </p:cNvPr>
          <p:cNvSpPr txBox="1"/>
          <p:nvPr/>
        </p:nvSpPr>
        <p:spPr>
          <a:xfrm>
            <a:off x="9431515" y="4255169"/>
            <a:ext cx="2232074" cy="1800493"/>
          </a:xfrm>
          <a:prstGeom prst="rect">
            <a:avLst/>
          </a:prstGeom>
          <a:noFill/>
        </p:spPr>
        <p:txBody>
          <a:bodyPr wrap="square">
            <a:spAutoFit/>
          </a:bodyPr>
          <a:lstStyle/>
          <a:p>
            <a:pPr algn="ctr">
              <a:spcAft>
                <a:spcPts val="1800"/>
              </a:spcAft>
            </a:pPr>
            <a:r>
              <a:rPr lang="en-US" sz="1600" b="0" i="0" u="none" strike="noStrike" baseline="0" dirty="0">
                <a:latin typeface="Segoe UI" panose="020B0502040204020203" pitchFamily="34" charset="0"/>
              </a:rPr>
              <a:t>Deploy connected vehicle technology and </a:t>
            </a:r>
            <a:r>
              <a:rPr lang="en-US" sz="1600" dirty="0">
                <a:latin typeface="Segoe UI" panose="020B0502040204020203" pitchFamily="34" charset="0"/>
              </a:rPr>
              <a:t>broadband </a:t>
            </a:r>
            <a:r>
              <a:rPr lang="en-US" sz="1600" b="0" i="0" u="none" strike="noStrike" baseline="0" dirty="0">
                <a:latin typeface="Segoe UI" panose="020B0502040204020203" pitchFamily="34" charset="0"/>
              </a:rPr>
              <a:t>along all Interstates in GA. </a:t>
            </a:r>
          </a:p>
          <a:p>
            <a:pPr algn="ctr">
              <a:spcAft>
                <a:spcPts val="1800"/>
              </a:spcAft>
            </a:pPr>
            <a:r>
              <a:rPr lang="en-US" sz="1600" b="0" i="0" u="none" strike="noStrike" baseline="0" dirty="0">
                <a:latin typeface="Segoe UI" panose="020B0502040204020203" pitchFamily="34" charset="0"/>
              </a:rPr>
              <a:t>Set up P3 to provide open access </a:t>
            </a:r>
          </a:p>
        </p:txBody>
      </p:sp>
      <p:cxnSp>
        <p:nvCxnSpPr>
          <p:cNvPr id="26" name="Straight Connector 25">
            <a:extLst>
              <a:ext uri="{FF2B5EF4-FFF2-40B4-BE49-F238E27FC236}">
                <a16:creationId xmlns:a16="http://schemas.microsoft.com/office/drawing/2014/main" id="{AD35E711-0C95-2BC8-80D0-CE2BBAAAE18D}"/>
              </a:ext>
            </a:extLst>
          </p:cNvPr>
          <p:cNvCxnSpPr/>
          <p:nvPr/>
        </p:nvCxnSpPr>
        <p:spPr>
          <a:xfrm>
            <a:off x="881063" y="4910138"/>
            <a:ext cx="15954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7F02BB9-99C9-17E3-6C17-B8C5E38FFC8C}"/>
              </a:ext>
            </a:extLst>
          </p:cNvPr>
          <p:cNvCxnSpPr/>
          <p:nvPr/>
        </p:nvCxnSpPr>
        <p:spPr>
          <a:xfrm>
            <a:off x="3552825" y="5155415"/>
            <a:ext cx="15954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9A9B6-F648-A161-ACEE-9A1758E8A95E}"/>
              </a:ext>
            </a:extLst>
          </p:cNvPr>
          <p:cNvCxnSpPr/>
          <p:nvPr/>
        </p:nvCxnSpPr>
        <p:spPr>
          <a:xfrm>
            <a:off x="6638672" y="5155415"/>
            <a:ext cx="15954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7757F2-2B28-D08D-277A-EA941D9308D8}"/>
              </a:ext>
            </a:extLst>
          </p:cNvPr>
          <p:cNvCxnSpPr/>
          <p:nvPr/>
        </p:nvCxnSpPr>
        <p:spPr>
          <a:xfrm>
            <a:off x="9749833" y="5412590"/>
            <a:ext cx="15954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53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EEA19-9B03-20CB-F2B2-753876A1CABD}"/>
              </a:ext>
            </a:extLst>
          </p:cNvPr>
          <p:cNvSpPr>
            <a:spLocks noGrp="1"/>
          </p:cNvSpPr>
          <p:nvPr>
            <p:ph type="title"/>
          </p:nvPr>
        </p:nvSpPr>
        <p:spPr/>
        <p:txBody>
          <a:bodyPr/>
          <a:lstStyle/>
          <a:p>
            <a:r>
              <a:rPr lang="en-US" dirty="0"/>
              <a:t>The Story</a:t>
            </a:r>
          </a:p>
        </p:txBody>
      </p:sp>
      <p:sp>
        <p:nvSpPr>
          <p:cNvPr id="3" name="Content Placeholder 2">
            <a:extLst>
              <a:ext uri="{FF2B5EF4-FFF2-40B4-BE49-F238E27FC236}">
                <a16:creationId xmlns:a16="http://schemas.microsoft.com/office/drawing/2014/main" id="{A9DE166B-23FE-61E0-6CF2-31014E21E49F}"/>
              </a:ext>
            </a:extLst>
          </p:cNvPr>
          <p:cNvSpPr>
            <a:spLocks noGrp="1"/>
          </p:cNvSpPr>
          <p:nvPr>
            <p:ph idx="1"/>
          </p:nvPr>
        </p:nvSpPr>
        <p:spPr/>
        <p:txBody>
          <a:bodyPr/>
          <a:lstStyle/>
          <a:p>
            <a:r>
              <a:rPr lang="en-US" dirty="0"/>
              <a:t>What is it?</a:t>
            </a:r>
          </a:p>
          <a:p>
            <a:r>
              <a:rPr lang="en-US" dirty="0"/>
              <a:t>Why?</a:t>
            </a:r>
          </a:p>
          <a:p>
            <a:r>
              <a:rPr lang="en-US" dirty="0"/>
              <a:t>What’s done?</a:t>
            </a:r>
          </a:p>
          <a:p>
            <a:r>
              <a:rPr lang="en-US" dirty="0"/>
              <a:t>Where is it going?</a:t>
            </a:r>
          </a:p>
        </p:txBody>
      </p:sp>
    </p:spTree>
    <p:extLst>
      <p:ext uri="{BB962C8B-B14F-4D97-AF65-F5344CB8AC3E}">
        <p14:creationId xmlns:p14="http://schemas.microsoft.com/office/powerpoint/2010/main" val="18920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Snipped 9">
            <a:extLst>
              <a:ext uri="{FF2B5EF4-FFF2-40B4-BE49-F238E27FC236}">
                <a16:creationId xmlns:a16="http://schemas.microsoft.com/office/drawing/2014/main" id="{9353BA50-AB62-7449-7706-A1BBE4B063BC}"/>
              </a:ext>
            </a:extLst>
          </p:cNvPr>
          <p:cNvSpPr/>
          <p:nvPr/>
        </p:nvSpPr>
        <p:spPr>
          <a:xfrm rot="10800000" flipH="1">
            <a:off x="2380147" y="1843347"/>
            <a:ext cx="3017922"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Snipped 8">
            <a:extLst>
              <a:ext uri="{FF2B5EF4-FFF2-40B4-BE49-F238E27FC236}">
                <a16:creationId xmlns:a16="http://schemas.microsoft.com/office/drawing/2014/main" id="{6EC5FFAC-8628-BBC0-DEE4-FB41DFB30851}"/>
              </a:ext>
            </a:extLst>
          </p:cNvPr>
          <p:cNvSpPr/>
          <p:nvPr/>
        </p:nvSpPr>
        <p:spPr>
          <a:xfrm rot="10800000" flipH="1">
            <a:off x="6145128" y="1844954"/>
            <a:ext cx="3017922"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A870C2A-3AFB-3A8D-E49D-79F127E020BF}"/>
              </a:ext>
            </a:extLst>
          </p:cNvPr>
          <p:cNvGrpSpPr/>
          <p:nvPr/>
        </p:nvGrpSpPr>
        <p:grpSpPr>
          <a:xfrm>
            <a:off x="6735423" y="1753494"/>
            <a:ext cx="1898076" cy="1928575"/>
            <a:chOff x="7265925" y="1910656"/>
            <a:chExt cx="1898076" cy="1928575"/>
          </a:xfrm>
        </p:grpSpPr>
        <p:sp>
          <p:nvSpPr>
            <p:cNvPr id="18" name="Freeform: Shape 17">
              <a:extLst>
                <a:ext uri="{FF2B5EF4-FFF2-40B4-BE49-F238E27FC236}">
                  <a16:creationId xmlns:a16="http://schemas.microsoft.com/office/drawing/2014/main" id="{02E33869-ABC9-7ACB-47BE-85D2B6E2658C}"/>
                </a:ext>
              </a:extLst>
            </p:cNvPr>
            <p:cNvSpPr/>
            <p:nvPr/>
          </p:nvSpPr>
          <p:spPr>
            <a:xfrm>
              <a:off x="7265925" y="1910656"/>
              <a:ext cx="1898076" cy="1928575"/>
            </a:xfrm>
            <a:custGeom>
              <a:avLst/>
              <a:gdLst>
                <a:gd name="connsiteX0" fmla="*/ 759992 w 1037367"/>
                <a:gd name="connsiteY0" fmla="*/ 178272 h 1054036"/>
                <a:gd name="connsiteX1" fmla="*/ 759992 w 1037367"/>
                <a:gd name="connsiteY1" fmla="*/ 178272 h 1054036"/>
                <a:gd name="connsiteX2" fmla="*/ 803236 w 1037367"/>
                <a:gd name="connsiteY2" fmla="*/ 183986 h 1054036"/>
                <a:gd name="connsiteX3" fmla="*/ 803236 w 1037367"/>
                <a:gd name="connsiteY3" fmla="*/ 183986 h 1054036"/>
                <a:gd name="connsiteX4" fmla="*/ 786758 w 1037367"/>
                <a:gd name="connsiteY4" fmla="*/ 203036 h 1054036"/>
                <a:gd name="connsiteX5" fmla="*/ 851242 w 1037367"/>
                <a:gd name="connsiteY5" fmla="*/ 277427 h 1054036"/>
                <a:gd name="connsiteX6" fmla="*/ 736942 w 1037367"/>
                <a:gd name="connsiteY6" fmla="*/ 294191 h 1054036"/>
                <a:gd name="connsiteX7" fmla="*/ 732560 w 1037367"/>
                <a:gd name="connsiteY7" fmla="*/ 293429 h 1054036"/>
                <a:gd name="connsiteX8" fmla="*/ 630547 w 1037367"/>
                <a:gd name="connsiteY8" fmla="*/ 273712 h 1054036"/>
                <a:gd name="connsiteX9" fmla="*/ 529392 w 1037367"/>
                <a:gd name="connsiteY9" fmla="*/ 310860 h 1054036"/>
                <a:gd name="connsiteX10" fmla="*/ 441286 w 1037367"/>
                <a:gd name="connsiteY10" fmla="*/ 327433 h 1054036"/>
                <a:gd name="connsiteX11" fmla="*/ 365086 w 1037367"/>
                <a:gd name="connsiteY11" fmla="*/ 444781 h 1054036"/>
                <a:gd name="connsiteX12" fmla="*/ 361847 w 1037367"/>
                <a:gd name="connsiteY12" fmla="*/ 443543 h 1054036"/>
                <a:gd name="connsiteX13" fmla="*/ 361847 w 1037367"/>
                <a:gd name="connsiteY13" fmla="*/ 443543 h 1054036"/>
                <a:gd name="connsiteX14" fmla="*/ 344512 w 1037367"/>
                <a:gd name="connsiteY14" fmla="*/ 421921 h 1054036"/>
                <a:gd name="connsiteX15" fmla="*/ 354037 w 1037367"/>
                <a:gd name="connsiteY15" fmla="*/ 392394 h 1054036"/>
                <a:gd name="connsiteX16" fmla="*/ 325462 w 1037367"/>
                <a:gd name="connsiteY16" fmla="*/ 390679 h 1054036"/>
                <a:gd name="connsiteX17" fmla="*/ 331367 w 1037367"/>
                <a:gd name="connsiteY17" fmla="*/ 360770 h 1054036"/>
                <a:gd name="connsiteX18" fmla="*/ 339178 w 1037367"/>
                <a:gd name="connsiteY18" fmla="*/ 345912 h 1054036"/>
                <a:gd name="connsiteX19" fmla="*/ 327843 w 1037367"/>
                <a:gd name="connsiteY19" fmla="*/ 319908 h 1054036"/>
                <a:gd name="connsiteX20" fmla="*/ 297172 w 1037367"/>
                <a:gd name="connsiteY20" fmla="*/ 308098 h 1054036"/>
                <a:gd name="connsiteX21" fmla="*/ 290029 w 1037367"/>
                <a:gd name="connsiteY21" fmla="*/ 277522 h 1054036"/>
                <a:gd name="connsiteX22" fmla="*/ 264692 w 1037367"/>
                <a:gd name="connsiteY22" fmla="*/ 275236 h 1054036"/>
                <a:gd name="connsiteX23" fmla="*/ 228021 w 1037367"/>
                <a:gd name="connsiteY23" fmla="*/ 275236 h 1054036"/>
                <a:gd name="connsiteX24" fmla="*/ 153154 w 1037367"/>
                <a:gd name="connsiteY24" fmla="*/ 241708 h 1054036"/>
                <a:gd name="connsiteX25" fmla="*/ 39807 w 1037367"/>
                <a:gd name="connsiteY25" fmla="*/ 208276 h 1054036"/>
                <a:gd name="connsiteX26" fmla="*/ 29329 w 1037367"/>
                <a:gd name="connsiteY26" fmla="*/ 174461 h 1054036"/>
                <a:gd name="connsiteX27" fmla="*/ 8946 w 1037367"/>
                <a:gd name="connsiteY27" fmla="*/ 168271 h 1054036"/>
                <a:gd name="connsiteX28" fmla="*/ 8946 w 1037367"/>
                <a:gd name="connsiteY28" fmla="*/ 167699 h 1054036"/>
                <a:gd name="connsiteX29" fmla="*/ 945 w 1037367"/>
                <a:gd name="connsiteY29" fmla="*/ 171604 h 1054036"/>
                <a:gd name="connsiteX30" fmla="*/ -103 w 1037367"/>
                <a:gd name="connsiteY30" fmla="*/ 170652 h 1054036"/>
                <a:gd name="connsiteX31" fmla="*/ 945 w 1037367"/>
                <a:gd name="connsiteY31" fmla="*/ 171604 h 1054036"/>
                <a:gd name="connsiteX32" fmla="*/ 101053 w 1037367"/>
                <a:gd name="connsiteY32" fmla="*/ 123979 h 1054036"/>
                <a:gd name="connsiteX33" fmla="*/ 205161 w 1037367"/>
                <a:gd name="connsiteY33" fmla="*/ 62543 h 1054036"/>
                <a:gd name="connsiteX34" fmla="*/ 319461 w 1037367"/>
                <a:gd name="connsiteY34" fmla="*/ -607 h 1054036"/>
                <a:gd name="connsiteX35" fmla="*/ 277646 w 1037367"/>
                <a:gd name="connsiteY35" fmla="*/ 99119 h 1054036"/>
                <a:gd name="connsiteX36" fmla="*/ 351180 w 1037367"/>
                <a:gd name="connsiteY36" fmla="*/ 123218 h 1054036"/>
                <a:gd name="connsiteX37" fmla="*/ 442524 w 1037367"/>
                <a:gd name="connsiteY37" fmla="*/ 194940 h 1054036"/>
                <a:gd name="connsiteX38" fmla="*/ 557586 w 1037367"/>
                <a:gd name="connsiteY38" fmla="*/ 153126 h 1054036"/>
                <a:gd name="connsiteX39" fmla="*/ 685031 w 1037367"/>
                <a:gd name="connsiteY39" fmla="*/ 136648 h 1054036"/>
                <a:gd name="connsiteX40" fmla="*/ 712272 w 1037367"/>
                <a:gd name="connsiteY40" fmla="*/ 189320 h 1054036"/>
                <a:gd name="connsiteX41" fmla="*/ 751801 w 1037367"/>
                <a:gd name="connsiteY41" fmla="*/ 196846 h 1054036"/>
                <a:gd name="connsiteX42" fmla="*/ 1037265 w 1037367"/>
                <a:gd name="connsiteY42" fmla="*/ 823877 h 1054036"/>
                <a:gd name="connsiteX43" fmla="*/ 1037265 w 1037367"/>
                <a:gd name="connsiteY43" fmla="*/ 823877 h 1054036"/>
                <a:gd name="connsiteX44" fmla="*/ 1033931 w 1037367"/>
                <a:gd name="connsiteY44" fmla="*/ 826162 h 1054036"/>
                <a:gd name="connsiteX45" fmla="*/ 972876 w 1037367"/>
                <a:gd name="connsiteY45" fmla="*/ 922841 h 1054036"/>
                <a:gd name="connsiteX46" fmla="*/ 944301 w 1037367"/>
                <a:gd name="connsiteY46" fmla="*/ 983992 h 1054036"/>
                <a:gd name="connsiteX47" fmla="*/ 944301 w 1037367"/>
                <a:gd name="connsiteY47" fmla="*/ 983992 h 1054036"/>
                <a:gd name="connsiteX48" fmla="*/ 899819 w 1037367"/>
                <a:gd name="connsiteY48" fmla="*/ 1050667 h 1054036"/>
                <a:gd name="connsiteX49" fmla="*/ 899819 w 1037367"/>
                <a:gd name="connsiteY49" fmla="*/ 1050667 h 1054036"/>
                <a:gd name="connsiteX50" fmla="*/ 850861 w 1037367"/>
                <a:gd name="connsiteY50" fmla="*/ 1052191 h 1054036"/>
                <a:gd name="connsiteX51" fmla="*/ 791901 w 1037367"/>
                <a:gd name="connsiteY51" fmla="*/ 1052191 h 1054036"/>
                <a:gd name="connsiteX52" fmla="*/ 725226 w 1037367"/>
                <a:gd name="connsiteY52" fmla="*/ 1053429 h 1054036"/>
                <a:gd name="connsiteX53" fmla="*/ 725226 w 1037367"/>
                <a:gd name="connsiteY53" fmla="*/ 1039808 h 1054036"/>
                <a:gd name="connsiteX54" fmla="*/ 603211 w 1037367"/>
                <a:gd name="connsiteY54" fmla="*/ 1040665 h 1054036"/>
                <a:gd name="connsiteX55" fmla="*/ 463670 w 1037367"/>
                <a:gd name="connsiteY55" fmla="*/ 1039808 h 1054036"/>
                <a:gd name="connsiteX56" fmla="*/ 463670 w 1037367"/>
                <a:gd name="connsiteY56" fmla="*/ 1039808 h 1054036"/>
                <a:gd name="connsiteX57" fmla="*/ 489959 w 1037367"/>
                <a:gd name="connsiteY57" fmla="*/ 1015900 h 1054036"/>
                <a:gd name="connsiteX58" fmla="*/ 542632 w 1037367"/>
                <a:gd name="connsiteY58" fmla="*/ 931128 h 1054036"/>
                <a:gd name="connsiteX59" fmla="*/ 546156 w 1037367"/>
                <a:gd name="connsiteY59" fmla="*/ 815018 h 1054036"/>
                <a:gd name="connsiteX60" fmla="*/ 503389 w 1037367"/>
                <a:gd name="connsiteY60" fmla="*/ 705480 h 1054036"/>
                <a:gd name="connsiteX61" fmla="*/ 509770 w 1037367"/>
                <a:gd name="connsiteY61" fmla="*/ 629280 h 1054036"/>
                <a:gd name="connsiteX62" fmla="*/ 543679 w 1037367"/>
                <a:gd name="connsiteY62" fmla="*/ 540603 h 1054036"/>
                <a:gd name="connsiteX63" fmla="*/ 575969 w 1037367"/>
                <a:gd name="connsiteY63" fmla="*/ 479548 h 1054036"/>
                <a:gd name="connsiteX64" fmla="*/ 627785 w 1037367"/>
                <a:gd name="connsiteY64" fmla="*/ 435828 h 1054036"/>
                <a:gd name="connsiteX65" fmla="*/ 639882 w 1037367"/>
                <a:gd name="connsiteY65" fmla="*/ 497169 h 1054036"/>
                <a:gd name="connsiteX66" fmla="*/ 662837 w 1037367"/>
                <a:gd name="connsiteY66" fmla="*/ 406872 h 1054036"/>
                <a:gd name="connsiteX67" fmla="*/ 691412 w 1037367"/>
                <a:gd name="connsiteY67" fmla="*/ 387822 h 1054036"/>
                <a:gd name="connsiteX68" fmla="*/ 709605 w 1037367"/>
                <a:gd name="connsiteY68" fmla="*/ 317623 h 1054036"/>
                <a:gd name="connsiteX69" fmla="*/ 819809 w 1037367"/>
                <a:gd name="connsiteY69" fmla="*/ 354580 h 1054036"/>
                <a:gd name="connsiteX70" fmla="*/ 915821 w 1037367"/>
                <a:gd name="connsiteY70" fmla="*/ 426303 h 1054036"/>
                <a:gd name="connsiteX71" fmla="*/ 926394 w 1037367"/>
                <a:gd name="connsiteY71" fmla="*/ 509361 h 1054036"/>
                <a:gd name="connsiteX72" fmla="*/ 914583 w 1037367"/>
                <a:gd name="connsiteY72" fmla="*/ 592038 h 1054036"/>
                <a:gd name="connsiteX73" fmla="*/ 843241 w 1037367"/>
                <a:gd name="connsiteY73" fmla="*/ 663951 h 1054036"/>
                <a:gd name="connsiteX74" fmla="*/ 849813 w 1037367"/>
                <a:gd name="connsiteY74" fmla="*/ 709005 h 1054036"/>
                <a:gd name="connsiteX75" fmla="*/ 875531 w 1037367"/>
                <a:gd name="connsiteY75" fmla="*/ 710529 h 1054036"/>
                <a:gd name="connsiteX76" fmla="*/ 955922 w 1037367"/>
                <a:gd name="connsiteY76" fmla="*/ 631757 h 1054036"/>
                <a:gd name="connsiteX77" fmla="*/ 1003547 w 1037367"/>
                <a:gd name="connsiteY77" fmla="*/ 649759 h 1054036"/>
                <a:gd name="connsiteX78" fmla="*/ 1027264 w 1037367"/>
                <a:gd name="connsiteY78" fmla="*/ 753867 h 1054036"/>
                <a:gd name="connsiteX79" fmla="*/ 1033741 w 1037367"/>
                <a:gd name="connsiteY79" fmla="*/ 826448 h 10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37367" h="1054036">
                  <a:moveTo>
                    <a:pt x="759992" y="178272"/>
                  </a:moveTo>
                  <a:lnTo>
                    <a:pt x="759992" y="178272"/>
                  </a:lnTo>
                  <a:lnTo>
                    <a:pt x="803236" y="183986"/>
                  </a:lnTo>
                  <a:lnTo>
                    <a:pt x="803236" y="183986"/>
                  </a:lnTo>
                  <a:lnTo>
                    <a:pt x="786758" y="203036"/>
                  </a:lnTo>
                  <a:lnTo>
                    <a:pt x="851242" y="277427"/>
                  </a:lnTo>
                  <a:lnTo>
                    <a:pt x="736942" y="294191"/>
                  </a:lnTo>
                  <a:lnTo>
                    <a:pt x="732560" y="293429"/>
                  </a:lnTo>
                  <a:lnTo>
                    <a:pt x="630547" y="273712"/>
                  </a:lnTo>
                  <a:lnTo>
                    <a:pt x="529392" y="310860"/>
                  </a:lnTo>
                  <a:lnTo>
                    <a:pt x="441286" y="327433"/>
                  </a:lnTo>
                  <a:lnTo>
                    <a:pt x="365086" y="444781"/>
                  </a:lnTo>
                  <a:lnTo>
                    <a:pt x="361847" y="443543"/>
                  </a:lnTo>
                  <a:lnTo>
                    <a:pt x="361847" y="443543"/>
                  </a:lnTo>
                  <a:lnTo>
                    <a:pt x="344512" y="421921"/>
                  </a:lnTo>
                  <a:lnTo>
                    <a:pt x="354037" y="392394"/>
                  </a:lnTo>
                  <a:lnTo>
                    <a:pt x="325462" y="390679"/>
                  </a:lnTo>
                  <a:lnTo>
                    <a:pt x="331367" y="360770"/>
                  </a:lnTo>
                  <a:lnTo>
                    <a:pt x="339178" y="345912"/>
                  </a:lnTo>
                  <a:lnTo>
                    <a:pt x="327843" y="319908"/>
                  </a:lnTo>
                  <a:lnTo>
                    <a:pt x="297172" y="308098"/>
                  </a:lnTo>
                  <a:lnTo>
                    <a:pt x="290029" y="277522"/>
                  </a:lnTo>
                  <a:lnTo>
                    <a:pt x="264692" y="275236"/>
                  </a:lnTo>
                  <a:lnTo>
                    <a:pt x="228021" y="275236"/>
                  </a:lnTo>
                  <a:lnTo>
                    <a:pt x="153154" y="241708"/>
                  </a:lnTo>
                  <a:lnTo>
                    <a:pt x="39807" y="208276"/>
                  </a:lnTo>
                  <a:lnTo>
                    <a:pt x="29329" y="174461"/>
                  </a:lnTo>
                  <a:lnTo>
                    <a:pt x="8946" y="168271"/>
                  </a:lnTo>
                  <a:lnTo>
                    <a:pt x="8946" y="167699"/>
                  </a:lnTo>
                  <a:lnTo>
                    <a:pt x="945" y="171604"/>
                  </a:lnTo>
                  <a:lnTo>
                    <a:pt x="-103" y="170652"/>
                  </a:lnTo>
                  <a:lnTo>
                    <a:pt x="945" y="171604"/>
                  </a:lnTo>
                  <a:lnTo>
                    <a:pt x="101053" y="123979"/>
                  </a:lnTo>
                  <a:lnTo>
                    <a:pt x="205161" y="62543"/>
                  </a:lnTo>
                  <a:lnTo>
                    <a:pt x="319461" y="-607"/>
                  </a:lnTo>
                  <a:lnTo>
                    <a:pt x="277646" y="99119"/>
                  </a:lnTo>
                  <a:lnTo>
                    <a:pt x="351180" y="123218"/>
                  </a:lnTo>
                  <a:lnTo>
                    <a:pt x="442524" y="194940"/>
                  </a:lnTo>
                  <a:lnTo>
                    <a:pt x="557586" y="153126"/>
                  </a:lnTo>
                  <a:lnTo>
                    <a:pt x="685031" y="136648"/>
                  </a:lnTo>
                  <a:lnTo>
                    <a:pt x="712272" y="189320"/>
                  </a:lnTo>
                  <a:lnTo>
                    <a:pt x="751801" y="196846"/>
                  </a:lnTo>
                  <a:close/>
                  <a:moveTo>
                    <a:pt x="1037265" y="823877"/>
                  </a:moveTo>
                  <a:lnTo>
                    <a:pt x="1037265" y="823877"/>
                  </a:lnTo>
                  <a:lnTo>
                    <a:pt x="1033931" y="826162"/>
                  </a:lnTo>
                  <a:lnTo>
                    <a:pt x="972876" y="922841"/>
                  </a:lnTo>
                  <a:lnTo>
                    <a:pt x="944301" y="983992"/>
                  </a:lnTo>
                  <a:lnTo>
                    <a:pt x="944301" y="983992"/>
                  </a:lnTo>
                  <a:lnTo>
                    <a:pt x="899819" y="1050667"/>
                  </a:lnTo>
                  <a:lnTo>
                    <a:pt x="899819" y="1050667"/>
                  </a:lnTo>
                  <a:lnTo>
                    <a:pt x="850861" y="1052191"/>
                  </a:lnTo>
                  <a:lnTo>
                    <a:pt x="791901" y="1052191"/>
                  </a:lnTo>
                  <a:lnTo>
                    <a:pt x="725226" y="1053429"/>
                  </a:lnTo>
                  <a:lnTo>
                    <a:pt x="725226" y="1039808"/>
                  </a:lnTo>
                  <a:lnTo>
                    <a:pt x="603211" y="1040665"/>
                  </a:lnTo>
                  <a:lnTo>
                    <a:pt x="463670" y="1039808"/>
                  </a:lnTo>
                  <a:lnTo>
                    <a:pt x="463670" y="1039808"/>
                  </a:lnTo>
                  <a:lnTo>
                    <a:pt x="489959" y="1015900"/>
                  </a:lnTo>
                  <a:lnTo>
                    <a:pt x="542632" y="931128"/>
                  </a:lnTo>
                  <a:lnTo>
                    <a:pt x="546156" y="815018"/>
                  </a:lnTo>
                  <a:lnTo>
                    <a:pt x="503389" y="705480"/>
                  </a:lnTo>
                  <a:lnTo>
                    <a:pt x="509770" y="629280"/>
                  </a:lnTo>
                  <a:lnTo>
                    <a:pt x="543679" y="540603"/>
                  </a:lnTo>
                  <a:lnTo>
                    <a:pt x="575969" y="479548"/>
                  </a:lnTo>
                  <a:lnTo>
                    <a:pt x="627785" y="435828"/>
                  </a:lnTo>
                  <a:lnTo>
                    <a:pt x="639882" y="497169"/>
                  </a:lnTo>
                  <a:lnTo>
                    <a:pt x="662837" y="406872"/>
                  </a:lnTo>
                  <a:lnTo>
                    <a:pt x="691412" y="387822"/>
                  </a:lnTo>
                  <a:lnTo>
                    <a:pt x="709605" y="317623"/>
                  </a:lnTo>
                  <a:lnTo>
                    <a:pt x="819809" y="354580"/>
                  </a:lnTo>
                  <a:lnTo>
                    <a:pt x="915821" y="426303"/>
                  </a:lnTo>
                  <a:lnTo>
                    <a:pt x="926394" y="509361"/>
                  </a:lnTo>
                  <a:lnTo>
                    <a:pt x="914583" y="592038"/>
                  </a:lnTo>
                  <a:lnTo>
                    <a:pt x="843241" y="663951"/>
                  </a:lnTo>
                  <a:lnTo>
                    <a:pt x="849813" y="709005"/>
                  </a:lnTo>
                  <a:lnTo>
                    <a:pt x="875531" y="710529"/>
                  </a:lnTo>
                  <a:lnTo>
                    <a:pt x="955922" y="631757"/>
                  </a:lnTo>
                  <a:lnTo>
                    <a:pt x="1003547" y="649759"/>
                  </a:lnTo>
                  <a:lnTo>
                    <a:pt x="1027264" y="753867"/>
                  </a:lnTo>
                  <a:lnTo>
                    <a:pt x="1033741" y="826448"/>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19" name="TextBox 18">
              <a:extLst>
                <a:ext uri="{FF2B5EF4-FFF2-40B4-BE49-F238E27FC236}">
                  <a16:creationId xmlns:a16="http://schemas.microsoft.com/office/drawing/2014/main" id="{E98577F9-1986-88BF-4A8C-0388CF167BAF}"/>
                </a:ext>
              </a:extLst>
            </p:cNvPr>
            <p:cNvSpPr txBox="1"/>
            <p:nvPr/>
          </p:nvSpPr>
          <p:spPr>
            <a:xfrm>
              <a:off x="8285369" y="3068221"/>
              <a:ext cx="530804" cy="369332"/>
            </a:xfrm>
            <a:prstGeom prst="rect">
              <a:avLst/>
            </a:prstGeom>
            <a:noFill/>
          </p:spPr>
          <p:txBody>
            <a:bodyPr wrap="square" rtlCol="0">
              <a:spAutoFit/>
            </a:bodyPr>
            <a:lstStyle/>
            <a:p>
              <a:r>
                <a:rPr lang="en-US" b="1" dirty="0">
                  <a:solidFill>
                    <a:schemeClr val="bg1"/>
                  </a:solidFill>
                </a:rPr>
                <a:t>MI</a:t>
              </a:r>
            </a:p>
          </p:txBody>
        </p:sp>
      </p:grpSp>
      <p:sp>
        <p:nvSpPr>
          <p:cNvPr id="16" name="TextBox 15">
            <a:extLst>
              <a:ext uri="{FF2B5EF4-FFF2-40B4-BE49-F238E27FC236}">
                <a16:creationId xmlns:a16="http://schemas.microsoft.com/office/drawing/2014/main" id="{7CC10D83-3B8C-AF30-57D6-1212F85C4A35}"/>
              </a:ext>
            </a:extLst>
          </p:cNvPr>
          <p:cNvSpPr txBox="1"/>
          <p:nvPr/>
        </p:nvSpPr>
        <p:spPr>
          <a:xfrm>
            <a:off x="6293902" y="3945440"/>
            <a:ext cx="2869148" cy="2523768"/>
          </a:xfrm>
          <a:prstGeom prst="rect">
            <a:avLst/>
          </a:prstGeom>
          <a:noFill/>
        </p:spPr>
        <p:txBody>
          <a:bodyPr wrap="square">
            <a:spAutoFit/>
          </a:bodyPr>
          <a:lstStyle/>
          <a:p>
            <a:pPr algn="ctr">
              <a:spcAft>
                <a:spcPts val="1800"/>
              </a:spcAft>
            </a:pPr>
            <a:r>
              <a:rPr lang="en-US" sz="1600" b="0" i="0" u="none" strike="noStrike" baseline="0" dirty="0">
                <a:latin typeface="Segoe UI" panose="020B0502040204020203" pitchFamily="34" charset="0"/>
              </a:rPr>
              <a:t>Study how to power combined charging ports along Alternative Fuel Corridors </a:t>
            </a:r>
          </a:p>
          <a:p>
            <a:pPr algn="ctr">
              <a:spcAft>
                <a:spcPts val="1800"/>
              </a:spcAft>
            </a:pPr>
            <a:r>
              <a:rPr lang="en-US" sz="1600" b="0" i="0" u="none" strike="noStrike" baseline="0" dirty="0">
                <a:latin typeface="Segoe UI" panose="020B0502040204020203" pitchFamily="34" charset="0"/>
              </a:rPr>
              <a:t>Find ideal locations for roadside solar power plants </a:t>
            </a:r>
          </a:p>
          <a:p>
            <a:pPr algn="ctr">
              <a:spcAft>
                <a:spcPts val="1800"/>
              </a:spcAft>
            </a:pPr>
            <a:r>
              <a:rPr lang="en-US" sz="1600" b="0" i="0" u="none" strike="noStrike" baseline="0" dirty="0">
                <a:latin typeface="Segoe UI" panose="020B0502040204020203" pitchFamily="34" charset="0"/>
              </a:rPr>
              <a:t>Identify opportunities for new and diversified revenues </a:t>
            </a:r>
          </a:p>
        </p:txBody>
      </p:sp>
      <p:cxnSp>
        <p:nvCxnSpPr>
          <p:cNvPr id="8" name="Straight Connector 7">
            <a:extLst>
              <a:ext uri="{FF2B5EF4-FFF2-40B4-BE49-F238E27FC236}">
                <a16:creationId xmlns:a16="http://schemas.microsoft.com/office/drawing/2014/main" id="{DED2BEC0-B776-2BA6-58F6-B75EFA4043FA}"/>
              </a:ext>
            </a:extLst>
          </p:cNvPr>
          <p:cNvCxnSpPr>
            <a:cxnSpLocks/>
          </p:cNvCxnSpPr>
          <p:nvPr/>
        </p:nvCxnSpPr>
        <p:spPr>
          <a:xfrm>
            <a:off x="6958185" y="5781678"/>
            <a:ext cx="15954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240AB6-EA41-7A76-B7C2-5D6F7A9D1AED}"/>
              </a:ext>
            </a:extLst>
          </p:cNvPr>
          <p:cNvSpPr txBox="1"/>
          <p:nvPr/>
        </p:nvSpPr>
        <p:spPr>
          <a:xfrm>
            <a:off x="2829742" y="3945440"/>
            <a:ext cx="2223271" cy="1323439"/>
          </a:xfrm>
          <a:prstGeom prst="rect">
            <a:avLst/>
          </a:prstGeom>
          <a:noFill/>
        </p:spPr>
        <p:txBody>
          <a:bodyPr wrap="square">
            <a:spAutoFit/>
          </a:bodyPr>
          <a:lstStyle/>
          <a:p>
            <a:pPr marR="0" algn="ctr">
              <a:spcBef>
                <a:spcPts val="0"/>
              </a:spcBef>
              <a:spcAft>
                <a:spcPts val="1800"/>
              </a:spcAft>
            </a:pPr>
            <a:r>
              <a:rPr lang="en-US" sz="1600" dirty="0">
                <a:latin typeface="Segoe UI" panose="020B0502040204020203" pitchFamily="34" charset="0"/>
              </a:rPr>
              <a:t>Expand use of highway rights of way for transmission to support clean energy transition  </a:t>
            </a:r>
          </a:p>
        </p:txBody>
      </p:sp>
      <p:cxnSp>
        <p:nvCxnSpPr>
          <p:cNvPr id="4" name="Straight Connector 3">
            <a:extLst>
              <a:ext uri="{FF2B5EF4-FFF2-40B4-BE49-F238E27FC236}">
                <a16:creationId xmlns:a16="http://schemas.microsoft.com/office/drawing/2014/main" id="{C458B689-86B2-D807-CC20-0B6449C6B2A9}"/>
              </a:ext>
            </a:extLst>
          </p:cNvPr>
          <p:cNvCxnSpPr/>
          <p:nvPr/>
        </p:nvCxnSpPr>
        <p:spPr>
          <a:xfrm>
            <a:off x="6932237" y="5043491"/>
            <a:ext cx="15954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FC625C-7769-FA37-67A3-EB3F0DFD07A2}"/>
              </a:ext>
            </a:extLst>
          </p:cNvPr>
          <p:cNvSpPr>
            <a:spLocks noGrp="1"/>
          </p:cNvSpPr>
          <p:nvPr>
            <p:ph type="title"/>
          </p:nvPr>
        </p:nvSpPr>
        <p:spPr/>
        <p:txBody>
          <a:bodyPr>
            <a:normAutofit fontScale="90000"/>
          </a:bodyPr>
          <a:lstStyle/>
          <a:p>
            <a:r>
              <a:rPr lang="en-US" dirty="0"/>
              <a:t>Initial Deployments:  </a:t>
            </a:r>
            <a:br>
              <a:rPr lang="en-US" dirty="0"/>
            </a:br>
            <a:r>
              <a:rPr lang="en-US" dirty="0"/>
              <a:t>Energy  Focus</a:t>
            </a:r>
          </a:p>
        </p:txBody>
      </p:sp>
      <p:grpSp>
        <p:nvGrpSpPr>
          <p:cNvPr id="6" name="Group 5">
            <a:extLst>
              <a:ext uri="{FF2B5EF4-FFF2-40B4-BE49-F238E27FC236}">
                <a16:creationId xmlns:a16="http://schemas.microsoft.com/office/drawing/2014/main" id="{8109E3A3-8D66-CE82-F883-189CB7375490}"/>
              </a:ext>
            </a:extLst>
          </p:cNvPr>
          <p:cNvGrpSpPr/>
          <p:nvPr/>
        </p:nvGrpSpPr>
        <p:grpSpPr>
          <a:xfrm>
            <a:off x="3191130" y="1925960"/>
            <a:ext cx="1629190" cy="1821837"/>
            <a:chOff x="3049920" y="2083122"/>
            <a:chExt cx="1629190" cy="1821837"/>
          </a:xfrm>
        </p:grpSpPr>
        <p:sp>
          <p:nvSpPr>
            <p:cNvPr id="7" name="Freeform: Shape 6">
              <a:extLst>
                <a:ext uri="{FF2B5EF4-FFF2-40B4-BE49-F238E27FC236}">
                  <a16:creationId xmlns:a16="http://schemas.microsoft.com/office/drawing/2014/main" id="{9813E068-8EE9-386C-9B0D-1BC6568547CC}"/>
                </a:ext>
              </a:extLst>
            </p:cNvPr>
            <p:cNvSpPr/>
            <p:nvPr/>
          </p:nvSpPr>
          <p:spPr>
            <a:xfrm>
              <a:off x="3049920" y="2083122"/>
              <a:ext cx="1629190" cy="1821837"/>
            </a:xfrm>
            <a:custGeom>
              <a:avLst/>
              <a:gdLst>
                <a:gd name="connsiteX0" fmla="*/ 989036 w 989171"/>
                <a:gd name="connsiteY0" fmla="*/ 270210 h 1106138"/>
                <a:gd name="connsiteX1" fmla="*/ 989036 w 989171"/>
                <a:gd name="connsiteY1" fmla="*/ 270210 h 1106138"/>
                <a:gd name="connsiteX2" fmla="*/ 856829 w 989171"/>
                <a:gd name="connsiteY2" fmla="*/ 333837 h 1106138"/>
                <a:gd name="connsiteX3" fmla="*/ 764723 w 989171"/>
                <a:gd name="connsiteY3" fmla="*/ 410037 h 1106138"/>
                <a:gd name="connsiteX4" fmla="*/ 676712 w 989171"/>
                <a:gd name="connsiteY4" fmla="*/ 490047 h 1106138"/>
                <a:gd name="connsiteX5" fmla="*/ 676712 w 989171"/>
                <a:gd name="connsiteY5" fmla="*/ 517765 h 1106138"/>
                <a:gd name="connsiteX6" fmla="*/ 642612 w 989171"/>
                <a:gd name="connsiteY6" fmla="*/ 528242 h 1106138"/>
                <a:gd name="connsiteX7" fmla="*/ 644040 w 989171"/>
                <a:gd name="connsiteY7" fmla="*/ 633017 h 1106138"/>
                <a:gd name="connsiteX8" fmla="*/ 639849 w 989171"/>
                <a:gd name="connsiteY8" fmla="*/ 633017 h 1106138"/>
                <a:gd name="connsiteX9" fmla="*/ 607846 w 989171"/>
                <a:gd name="connsiteY9" fmla="*/ 653687 h 1106138"/>
                <a:gd name="connsiteX10" fmla="*/ 580223 w 989171"/>
                <a:gd name="connsiteY10" fmla="*/ 671403 h 1106138"/>
                <a:gd name="connsiteX11" fmla="*/ 561173 w 989171"/>
                <a:gd name="connsiteY11" fmla="*/ 705503 h 1106138"/>
                <a:gd name="connsiteX12" fmla="*/ 588415 w 989171"/>
                <a:gd name="connsiteY12" fmla="*/ 740173 h 1106138"/>
                <a:gd name="connsiteX13" fmla="*/ 578890 w 989171"/>
                <a:gd name="connsiteY13" fmla="*/ 786465 h 1106138"/>
                <a:gd name="connsiteX14" fmla="*/ 578890 w 989171"/>
                <a:gd name="connsiteY14" fmla="*/ 835995 h 1106138"/>
                <a:gd name="connsiteX15" fmla="*/ 574889 w 989171"/>
                <a:gd name="connsiteY15" fmla="*/ 876095 h 1106138"/>
                <a:gd name="connsiteX16" fmla="*/ 612989 w 989171"/>
                <a:gd name="connsiteY16" fmla="*/ 911052 h 1106138"/>
                <a:gd name="connsiteX17" fmla="*/ 628515 w 989171"/>
                <a:gd name="connsiteY17" fmla="*/ 912672 h 1106138"/>
                <a:gd name="connsiteX18" fmla="*/ 670425 w 989171"/>
                <a:gd name="connsiteY18" fmla="*/ 938484 h 1106138"/>
                <a:gd name="connsiteX19" fmla="*/ 684998 w 989171"/>
                <a:gd name="connsiteY19" fmla="*/ 950772 h 1106138"/>
                <a:gd name="connsiteX20" fmla="*/ 694523 w 989171"/>
                <a:gd name="connsiteY20" fmla="*/ 969822 h 1106138"/>
                <a:gd name="connsiteX21" fmla="*/ 727194 w 989171"/>
                <a:gd name="connsiteY21" fmla="*/ 1000778 h 1106138"/>
                <a:gd name="connsiteX22" fmla="*/ 770914 w 989171"/>
                <a:gd name="connsiteY22" fmla="*/ 1027448 h 1106138"/>
                <a:gd name="connsiteX23" fmla="*/ 775200 w 989171"/>
                <a:gd name="connsiteY23" fmla="*/ 1042307 h 1106138"/>
                <a:gd name="connsiteX24" fmla="*/ 775200 w 989171"/>
                <a:gd name="connsiteY24" fmla="*/ 1085359 h 1106138"/>
                <a:gd name="connsiteX25" fmla="*/ 778629 w 989171"/>
                <a:gd name="connsiteY25" fmla="*/ 1105362 h 1106138"/>
                <a:gd name="connsiteX26" fmla="*/ 608512 w 989171"/>
                <a:gd name="connsiteY26" fmla="*/ 1102123 h 1106138"/>
                <a:gd name="connsiteX27" fmla="*/ 419060 w 989171"/>
                <a:gd name="connsiteY27" fmla="*/ 1103172 h 1106138"/>
                <a:gd name="connsiteX28" fmla="*/ 242943 w 989171"/>
                <a:gd name="connsiteY28" fmla="*/ 1105553 h 1106138"/>
                <a:gd name="connsiteX29" fmla="*/ 101211 w 989171"/>
                <a:gd name="connsiteY29" fmla="*/ 1105553 h 1106138"/>
                <a:gd name="connsiteX30" fmla="*/ 103021 w 989171"/>
                <a:gd name="connsiteY30" fmla="*/ 938008 h 1106138"/>
                <a:gd name="connsiteX31" fmla="*/ 87209 w 989171"/>
                <a:gd name="connsiteY31" fmla="*/ 763224 h 1106138"/>
                <a:gd name="connsiteX32" fmla="*/ 64540 w 989171"/>
                <a:gd name="connsiteY32" fmla="*/ 748937 h 1106138"/>
                <a:gd name="connsiteX33" fmla="*/ 51776 w 989171"/>
                <a:gd name="connsiteY33" fmla="*/ 720362 h 1106138"/>
                <a:gd name="connsiteX34" fmla="*/ 58729 w 989171"/>
                <a:gd name="connsiteY34" fmla="*/ 695216 h 1106138"/>
                <a:gd name="connsiteX35" fmla="*/ 87781 w 989171"/>
                <a:gd name="connsiteY35" fmla="*/ 674547 h 1106138"/>
                <a:gd name="connsiteX36" fmla="*/ 89971 w 989171"/>
                <a:gd name="connsiteY36" fmla="*/ 647495 h 1106138"/>
                <a:gd name="connsiteX37" fmla="*/ 89971 w 989171"/>
                <a:gd name="connsiteY37" fmla="*/ 614158 h 1106138"/>
                <a:gd name="connsiteX38" fmla="*/ 81875 w 989171"/>
                <a:gd name="connsiteY38" fmla="*/ 585583 h 1106138"/>
                <a:gd name="connsiteX39" fmla="*/ 71017 w 989171"/>
                <a:gd name="connsiteY39" fmla="*/ 555198 h 1106138"/>
                <a:gd name="connsiteX40" fmla="*/ 64730 w 989171"/>
                <a:gd name="connsiteY40" fmla="*/ 517098 h 1106138"/>
                <a:gd name="connsiteX41" fmla="*/ 63206 w 989171"/>
                <a:gd name="connsiteY41" fmla="*/ 474045 h 1106138"/>
                <a:gd name="connsiteX42" fmla="*/ 58825 w 989171"/>
                <a:gd name="connsiteY42" fmla="*/ 463758 h 1106138"/>
                <a:gd name="connsiteX43" fmla="*/ 53395 w 989171"/>
                <a:gd name="connsiteY43" fmla="*/ 407941 h 1106138"/>
                <a:gd name="connsiteX44" fmla="*/ 52919 w 989171"/>
                <a:gd name="connsiteY44" fmla="*/ 382414 h 1106138"/>
                <a:gd name="connsiteX45" fmla="*/ 50443 w 989171"/>
                <a:gd name="connsiteY45" fmla="*/ 359555 h 1106138"/>
                <a:gd name="connsiteX46" fmla="*/ 43966 w 989171"/>
                <a:gd name="connsiteY46" fmla="*/ 320597 h 1106138"/>
                <a:gd name="connsiteX47" fmla="*/ 27583 w 989171"/>
                <a:gd name="connsiteY47" fmla="*/ 280783 h 1106138"/>
                <a:gd name="connsiteX48" fmla="*/ 12533 w 989171"/>
                <a:gd name="connsiteY48" fmla="*/ 245445 h 1106138"/>
                <a:gd name="connsiteX49" fmla="*/ 10247 w 989171"/>
                <a:gd name="connsiteY49" fmla="*/ 210107 h 1106138"/>
                <a:gd name="connsiteX50" fmla="*/ 8628 w 989171"/>
                <a:gd name="connsiteY50" fmla="*/ 172007 h 1106138"/>
                <a:gd name="connsiteX51" fmla="*/ 13009 w 989171"/>
                <a:gd name="connsiteY51" fmla="*/ 147147 h 1106138"/>
                <a:gd name="connsiteX52" fmla="*/ 13867 w 989171"/>
                <a:gd name="connsiteY52" fmla="*/ 124287 h 1106138"/>
                <a:gd name="connsiteX53" fmla="*/ 1770 w 989171"/>
                <a:gd name="connsiteY53" fmla="*/ 95712 h 1106138"/>
                <a:gd name="connsiteX54" fmla="*/ -135 w 989171"/>
                <a:gd name="connsiteY54" fmla="*/ 76662 h 1106138"/>
                <a:gd name="connsiteX55" fmla="*/ 268184 w 989171"/>
                <a:gd name="connsiteY55" fmla="*/ 76662 h 1106138"/>
                <a:gd name="connsiteX56" fmla="*/ 268660 w 989171"/>
                <a:gd name="connsiteY56" fmla="*/ 462 h 1106138"/>
                <a:gd name="connsiteX57" fmla="*/ 312476 w 989171"/>
                <a:gd name="connsiteY57" fmla="*/ -586 h 1106138"/>
                <a:gd name="connsiteX58" fmla="*/ 335431 w 989171"/>
                <a:gd name="connsiteY58" fmla="*/ 107809 h 1106138"/>
                <a:gd name="connsiteX59" fmla="*/ 375817 w 989171"/>
                <a:gd name="connsiteY59" fmla="*/ 141147 h 1106138"/>
                <a:gd name="connsiteX60" fmla="*/ 466495 w 989171"/>
                <a:gd name="connsiteY60" fmla="*/ 153053 h 1106138"/>
                <a:gd name="connsiteX61" fmla="*/ 598702 w 989171"/>
                <a:gd name="connsiteY61" fmla="*/ 184294 h 1106138"/>
                <a:gd name="connsiteX62" fmla="*/ 724527 w 989171"/>
                <a:gd name="connsiteY62" fmla="*/ 244493 h 1106138"/>
                <a:gd name="connsiteX63" fmla="*/ 829302 w 989171"/>
                <a:gd name="connsiteY63" fmla="*/ 219156 h 110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89171" h="1106138">
                  <a:moveTo>
                    <a:pt x="989036" y="270210"/>
                  </a:moveTo>
                  <a:lnTo>
                    <a:pt x="989036" y="270210"/>
                  </a:lnTo>
                  <a:lnTo>
                    <a:pt x="856829" y="333837"/>
                  </a:lnTo>
                  <a:lnTo>
                    <a:pt x="764723" y="410037"/>
                  </a:lnTo>
                  <a:lnTo>
                    <a:pt x="676712" y="490047"/>
                  </a:lnTo>
                  <a:lnTo>
                    <a:pt x="676712" y="517765"/>
                  </a:lnTo>
                  <a:lnTo>
                    <a:pt x="642612" y="528242"/>
                  </a:lnTo>
                  <a:lnTo>
                    <a:pt x="644040" y="633017"/>
                  </a:lnTo>
                  <a:lnTo>
                    <a:pt x="639849" y="633017"/>
                  </a:lnTo>
                  <a:lnTo>
                    <a:pt x="607846" y="653687"/>
                  </a:lnTo>
                  <a:lnTo>
                    <a:pt x="580223" y="671403"/>
                  </a:lnTo>
                  <a:lnTo>
                    <a:pt x="561173" y="705503"/>
                  </a:lnTo>
                  <a:lnTo>
                    <a:pt x="588415" y="740173"/>
                  </a:lnTo>
                  <a:lnTo>
                    <a:pt x="578890" y="786465"/>
                  </a:lnTo>
                  <a:lnTo>
                    <a:pt x="578890" y="835995"/>
                  </a:lnTo>
                  <a:lnTo>
                    <a:pt x="574889" y="876095"/>
                  </a:lnTo>
                  <a:lnTo>
                    <a:pt x="612989" y="911052"/>
                  </a:lnTo>
                  <a:lnTo>
                    <a:pt x="628515" y="912672"/>
                  </a:lnTo>
                  <a:lnTo>
                    <a:pt x="670425" y="938484"/>
                  </a:lnTo>
                  <a:lnTo>
                    <a:pt x="684998" y="950772"/>
                  </a:lnTo>
                  <a:lnTo>
                    <a:pt x="694523" y="969822"/>
                  </a:lnTo>
                  <a:lnTo>
                    <a:pt x="727194" y="1000778"/>
                  </a:lnTo>
                  <a:lnTo>
                    <a:pt x="770914" y="1027448"/>
                  </a:lnTo>
                  <a:lnTo>
                    <a:pt x="775200" y="1042307"/>
                  </a:lnTo>
                  <a:lnTo>
                    <a:pt x="775200" y="1085359"/>
                  </a:lnTo>
                  <a:lnTo>
                    <a:pt x="778629" y="1105362"/>
                  </a:lnTo>
                  <a:lnTo>
                    <a:pt x="608512" y="1102123"/>
                  </a:lnTo>
                  <a:lnTo>
                    <a:pt x="419060" y="1103172"/>
                  </a:lnTo>
                  <a:lnTo>
                    <a:pt x="242943" y="1105553"/>
                  </a:lnTo>
                  <a:lnTo>
                    <a:pt x="101211" y="1105553"/>
                  </a:lnTo>
                  <a:lnTo>
                    <a:pt x="103021" y="938008"/>
                  </a:lnTo>
                  <a:lnTo>
                    <a:pt x="87209" y="763224"/>
                  </a:lnTo>
                  <a:lnTo>
                    <a:pt x="64540" y="748937"/>
                  </a:lnTo>
                  <a:lnTo>
                    <a:pt x="51776" y="720362"/>
                  </a:lnTo>
                  <a:lnTo>
                    <a:pt x="58729" y="695216"/>
                  </a:lnTo>
                  <a:lnTo>
                    <a:pt x="87781" y="674547"/>
                  </a:lnTo>
                  <a:lnTo>
                    <a:pt x="89971" y="647495"/>
                  </a:lnTo>
                  <a:lnTo>
                    <a:pt x="89971" y="614158"/>
                  </a:lnTo>
                  <a:lnTo>
                    <a:pt x="81875" y="585583"/>
                  </a:lnTo>
                  <a:lnTo>
                    <a:pt x="71017" y="555198"/>
                  </a:lnTo>
                  <a:lnTo>
                    <a:pt x="64730" y="517098"/>
                  </a:lnTo>
                  <a:lnTo>
                    <a:pt x="63206" y="474045"/>
                  </a:lnTo>
                  <a:lnTo>
                    <a:pt x="58825" y="463758"/>
                  </a:lnTo>
                  <a:lnTo>
                    <a:pt x="53395" y="407941"/>
                  </a:lnTo>
                  <a:lnTo>
                    <a:pt x="52919" y="382414"/>
                  </a:lnTo>
                  <a:lnTo>
                    <a:pt x="50443" y="359555"/>
                  </a:lnTo>
                  <a:lnTo>
                    <a:pt x="43966" y="320597"/>
                  </a:lnTo>
                  <a:lnTo>
                    <a:pt x="27583" y="280783"/>
                  </a:lnTo>
                  <a:lnTo>
                    <a:pt x="12533" y="245445"/>
                  </a:lnTo>
                  <a:lnTo>
                    <a:pt x="10247" y="210107"/>
                  </a:lnTo>
                  <a:lnTo>
                    <a:pt x="8628" y="172007"/>
                  </a:lnTo>
                  <a:lnTo>
                    <a:pt x="13009" y="147147"/>
                  </a:lnTo>
                  <a:lnTo>
                    <a:pt x="13867" y="124287"/>
                  </a:lnTo>
                  <a:lnTo>
                    <a:pt x="1770" y="95712"/>
                  </a:lnTo>
                  <a:lnTo>
                    <a:pt x="-135" y="76662"/>
                  </a:lnTo>
                  <a:lnTo>
                    <a:pt x="268184" y="76662"/>
                  </a:lnTo>
                  <a:lnTo>
                    <a:pt x="268660" y="462"/>
                  </a:lnTo>
                  <a:lnTo>
                    <a:pt x="312476" y="-586"/>
                  </a:lnTo>
                  <a:lnTo>
                    <a:pt x="335431" y="107809"/>
                  </a:lnTo>
                  <a:lnTo>
                    <a:pt x="375817" y="141147"/>
                  </a:lnTo>
                  <a:lnTo>
                    <a:pt x="466495" y="153053"/>
                  </a:lnTo>
                  <a:lnTo>
                    <a:pt x="598702" y="184294"/>
                  </a:lnTo>
                  <a:lnTo>
                    <a:pt x="724527" y="244493"/>
                  </a:lnTo>
                  <a:lnTo>
                    <a:pt x="829302" y="219156"/>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7DE55B05-9FC5-DCD1-2C50-086CD284C6AF}"/>
                </a:ext>
              </a:extLst>
            </p:cNvPr>
            <p:cNvSpPr txBox="1"/>
            <p:nvPr/>
          </p:nvSpPr>
          <p:spPr>
            <a:xfrm>
              <a:off x="3358337" y="2883555"/>
              <a:ext cx="588623" cy="369332"/>
            </a:xfrm>
            <a:prstGeom prst="rect">
              <a:avLst/>
            </a:prstGeom>
            <a:noFill/>
          </p:spPr>
          <p:txBody>
            <a:bodyPr wrap="square" rtlCol="0">
              <a:spAutoFit/>
            </a:bodyPr>
            <a:lstStyle/>
            <a:p>
              <a:r>
                <a:rPr lang="en-US" b="1" dirty="0">
                  <a:solidFill>
                    <a:schemeClr val="bg1"/>
                  </a:solidFill>
                </a:rPr>
                <a:t>MN</a:t>
              </a:r>
            </a:p>
          </p:txBody>
        </p:sp>
      </p:grpSp>
    </p:spTree>
    <p:extLst>
      <p:ext uri="{BB962C8B-B14F-4D97-AF65-F5344CB8AC3E}">
        <p14:creationId xmlns:p14="http://schemas.microsoft.com/office/powerpoint/2010/main" val="1642495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Diagonal Corners Snipped 16">
            <a:extLst>
              <a:ext uri="{FF2B5EF4-FFF2-40B4-BE49-F238E27FC236}">
                <a16:creationId xmlns:a16="http://schemas.microsoft.com/office/drawing/2014/main" id="{8DD479A3-24FD-9786-FA9D-8FF0AE9CE943}"/>
              </a:ext>
            </a:extLst>
          </p:cNvPr>
          <p:cNvSpPr/>
          <p:nvPr/>
        </p:nvSpPr>
        <p:spPr>
          <a:xfrm rot="10800000" flipH="1">
            <a:off x="4539296" y="1844954"/>
            <a:ext cx="3017922"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Diagonal Corners Snipped 17">
            <a:extLst>
              <a:ext uri="{FF2B5EF4-FFF2-40B4-BE49-F238E27FC236}">
                <a16:creationId xmlns:a16="http://schemas.microsoft.com/office/drawing/2014/main" id="{45E6314E-0023-CC39-29FB-373648F12E26}"/>
              </a:ext>
            </a:extLst>
          </p:cNvPr>
          <p:cNvSpPr/>
          <p:nvPr/>
        </p:nvSpPr>
        <p:spPr>
          <a:xfrm rot="10800000" flipH="1">
            <a:off x="8098680" y="1844954"/>
            <a:ext cx="3017922"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Diagonal Corners Snipped 18">
            <a:extLst>
              <a:ext uri="{FF2B5EF4-FFF2-40B4-BE49-F238E27FC236}">
                <a16:creationId xmlns:a16="http://schemas.microsoft.com/office/drawing/2014/main" id="{7743C28B-91DF-2A84-D16C-94D3ADD1675B}"/>
              </a:ext>
            </a:extLst>
          </p:cNvPr>
          <p:cNvSpPr/>
          <p:nvPr/>
        </p:nvSpPr>
        <p:spPr>
          <a:xfrm rot="10800000" flipH="1">
            <a:off x="979912" y="1844954"/>
            <a:ext cx="3017922"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C625C-7769-FA37-67A3-EB3F0DFD07A2}"/>
              </a:ext>
            </a:extLst>
          </p:cNvPr>
          <p:cNvSpPr>
            <a:spLocks noGrp="1"/>
          </p:cNvSpPr>
          <p:nvPr>
            <p:ph type="title"/>
          </p:nvPr>
        </p:nvSpPr>
        <p:spPr>
          <a:xfrm>
            <a:off x="396982" y="283093"/>
            <a:ext cx="11354363" cy="1192742"/>
          </a:xfrm>
        </p:spPr>
        <p:txBody>
          <a:bodyPr>
            <a:normAutofit fontScale="90000"/>
          </a:bodyPr>
          <a:lstStyle/>
          <a:p>
            <a:r>
              <a:rPr lang="en-US" dirty="0"/>
              <a:t>Initial Deployments:  </a:t>
            </a:r>
            <a:br>
              <a:rPr lang="en-US" dirty="0"/>
            </a:br>
            <a:r>
              <a:rPr lang="en-US" dirty="0"/>
              <a:t>Access to Opportunity Focus</a:t>
            </a:r>
          </a:p>
        </p:txBody>
      </p:sp>
      <p:sp>
        <p:nvSpPr>
          <p:cNvPr id="6" name="Freeform: Shape 5">
            <a:extLst>
              <a:ext uri="{FF2B5EF4-FFF2-40B4-BE49-F238E27FC236}">
                <a16:creationId xmlns:a16="http://schemas.microsoft.com/office/drawing/2014/main" id="{21485CFF-30F9-FF23-072A-5669B491AAC0}"/>
              </a:ext>
            </a:extLst>
          </p:cNvPr>
          <p:cNvSpPr/>
          <p:nvPr/>
        </p:nvSpPr>
        <p:spPr>
          <a:xfrm>
            <a:off x="4966009" y="1739724"/>
            <a:ext cx="1898076" cy="1928575"/>
          </a:xfrm>
          <a:custGeom>
            <a:avLst/>
            <a:gdLst>
              <a:gd name="connsiteX0" fmla="*/ 759992 w 1037367"/>
              <a:gd name="connsiteY0" fmla="*/ 178272 h 1054036"/>
              <a:gd name="connsiteX1" fmla="*/ 759992 w 1037367"/>
              <a:gd name="connsiteY1" fmla="*/ 178272 h 1054036"/>
              <a:gd name="connsiteX2" fmla="*/ 803236 w 1037367"/>
              <a:gd name="connsiteY2" fmla="*/ 183986 h 1054036"/>
              <a:gd name="connsiteX3" fmla="*/ 803236 w 1037367"/>
              <a:gd name="connsiteY3" fmla="*/ 183986 h 1054036"/>
              <a:gd name="connsiteX4" fmla="*/ 786758 w 1037367"/>
              <a:gd name="connsiteY4" fmla="*/ 203036 h 1054036"/>
              <a:gd name="connsiteX5" fmla="*/ 851242 w 1037367"/>
              <a:gd name="connsiteY5" fmla="*/ 277427 h 1054036"/>
              <a:gd name="connsiteX6" fmla="*/ 736942 w 1037367"/>
              <a:gd name="connsiteY6" fmla="*/ 294191 h 1054036"/>
              <a:gd name="connsiteX7" fmla="*/ 732560 w 1037367"/>
              <a:gd name="connsiteY7" fmla="*/ 293429 h 1054036"/>
              <a:gd name="connsiteX8" fmla="*/ 630547 w 1037367"/>
              <a:gd name="connsiteY8" fmla="*/ 273712 h 1054036"/>
              <a:gd name="connsiteX9" fmla="*/ 529392 w 1037367"/>
              <a:gd name="connsiteY9" fmla="*/ 310860 h 1054036"/>
              <a:gd name="connsiteX10" fmla="*/ 441286 w 1037367"/>
              <a:gd name="connsiteY10" fmla="*/ 327433 h 1054036"/>
              <a:gd name="connsiteX11" fmla="*/ 365086 w 1037367"/>
              <a:gd name="connsiteY11" fmla="*/ 444781 h 1054036"/>
              <a:gd name="connsiteX12" fmla="*/ 361847 w 1037367"/>
              <a:gd name="connsiteY12" fmla="*/ 443543 h 1054036"/>
              <a:gd name="connsiteX13" fmla="*/ 361847 w 1037367"/>
              <a:gd name="connsiteY13" fmla="*/ 443543 h 1054036"/>
              <a:gd name="connsiteX14" fmla="*/ 344512 w 1037367"/>
              <a:gd name="connsiteY14" fmla="*/ 421921 h 1054036"/>
              <a:gd name="connsiteX15" fmla="*/ 354037 w 1037367"/>
              <a:gd name="connsiteY15" fmla="*/ 392394 h 1054036"/>
              <a:gd name="connsiteX16" fmla="*/ 325462 w 1037367"/>
              <a:gd name="connsiteY16" fmla="*/ 390679 h 1054036"/>
              <a:gd name="connsiteX17" fmla="*/ 331367 w 1037367"/>
              <a:gd name="connsiteY17" fmla="*/ 360770 h 1054036"/>
              <a:gd name="connsiteX18" fmla="*/ 339178 w 1037367"/>
              <a:gd name="connsiteY18" fmla="*/ 345912 h 1054036"/>
              <a:gd name="connsiteX19" fmla="*/ 327843 w 1037367"/>
              <a:gd name="connsiteY19" fmla="*/ 319908 h 1054036"/>
              <a:gd name="connsiteX20" fmla="*/ 297172 w 1037367"/>
              <a:gd name="connsiteY20" fmla="*/ 308098 h 1054036"/>
              <a:gd name="connsiteX21" fmla="*/ 290029 w 1037367"/>
              <a:gd name="connsiteY21" fmla="*/ 277522 h 1054036"/>
              <a:gd name="connsiteX22" fmla="*/ 264692 w 1037367"/>
              <a:gd name="connsiteY22" fmla="*/ 275236 h 1054036"/>
              <a:gd name="connsiteX23" fmla="*/ 228021 w 1037367"/>
              <a:gd name="connsiteY23" fmla="*/ 275236 h 1054036"/>
              <a:gd name="connsiteX24" fmla="*/ 153154 w 1037367"/>
              <a:gd name="connsiteY24" fmla="*/ 241708 h 1054036"/>
              <a:gd name="connsiteX25" fmla="*/ 39807 w 1037367"/>
              <a:gd name="connsiteY25" fmla="*/ 208276 h 1054036"/>
              <a:gd name="connsiteX26" fmla="*/ 29329 w 1037367"/>
              <a:gd name="connsiteY26" fmla="*/ 174461 h 1054036"/>
              <a:gd name="connsiteX27" fmla="*/ 8946 w 1037367"/>
              <a:gd name="connsiteY27" fmla="*/ 168271 h 1054036"/>
              <a:gd name="connsiteX28" fmla="*/ 8946 w 1037367"/>
              <a:gd name="connsiteY28" fmla="*/ 167699 h 1054036"/>
              <a:gd name="connsiteX29" fmla="*/ 945 w 1037367"/>
              <a:gd name="connsiteY29" fmla="*/ 171604 h 1054036"/>
              <a:gd name="connsiteX30" fmla="*/ -103 w 1037367"/>
              <a:gd name="connsiteY30" fmla="*/ 170652 h 1054036"/>
              <a:gd name="connsiteX31" fmla="*/ 945 w 1037367"/>
              <a:gd name="connsiteY31" fmla="*/ 171604 h 1054036"/>
              <a:gd name="connsiteX32" fmla="*/ 101053 w 1037367"/>
              <a:gd name="connsiteY32" fmla="*/ 123979 h 1054036"/>
              <a:gd name="connsiteX33" fmla="*/ 205161 w 1037367"/>
              <a:gd name="connsiteY33" fmla="*/ 62543 h 1054036"/>
              <a:gd name="connsiteX34" fmla="*/ 319461 w 1037367"/>
              <a:gd name="connsiteY34" fmla="*/ -607 h 1054036"/>
              <a:gd name="connsiteX35" fmla="*/ 277646 w 1037367"/>
              <a:gd name="connsiteY35" fmla="*/ 99119 h 1054036"/>
              <a:gd name="connsiteX36" fmla="*/ 351180 w 1037367"/>
              <a:gd name="connsiteY36" fmla="*/ 123218 h 1054036"/>
              <a:gd name="connsiteX37" fmla="*/ 442524 w 1037367"/>
              <a:gd name="connsiteY37" fmla="*/ 194940 h 1054036"/>
              <a:gd name="connsiteX38" fmla="*/ 557586 w 1037367"/>
              <a:gd name="connsiteY38" fmla="*/ 153126 h 1054036"/>
              <a:gd name="connsiteX39" fmla="*/ 685031 w 1037367"/>
              <a:gd name="connsiteY39" fmla="*/ 136648 h 1054036"/>
              <a:gd name="connsiteX40" fmla="*/ 712272 w 1037367"/>
              <a:gd name="connsiteY40" fmla="*/ 189320 h 1054036"/>
              <a:gd name="connsiteX41" fmla="*/ 751801 w 1037367"/>
              <a:gd name="connsiteY41" fmla="*/ 196846 h 1054036"/>
              <a:gd name="connsiteX42" fmla="*/ 1037265 w 1037367"/>
              <a:gd name="connsiteY42" fmla="*/ 823877 h 1054036"/>
              <a:gd name="connsiteX43" fmla="*/ 1037265 w 1037367"/>
              <a:gd name="connsiteY43" fmla="*/ 823877 h 1054036"/>
              <a:gd name="connsiteX44" fmla="*/ 1033931 w 1037367"/>
              <a:gd name="connsiteY44" fmla="*/ 826162 h 1054036"/>
              <a:gd name="connsiteX45" fmla="*/ 972876 w 1037367"/>
              <a:gd name="connsiteY45" fmla="*/ 922841 h 1054036"/>
              <a:gd name="connsiteX46" fmla="*/ 944301 w 1037367"/>
              <a:gd name="connsiteY46" fmla="*/ 983992 h 1054036"/>
              <a:gd name="connsiteX47" fmla="*/ 944301 w 1037367"/>
              <a:gd name="connsiteY47" fmla="*/ 983992 h 1054036"/>
              <a:gd name="connsiteX48" fmla="*/ 899819 w 1037367"/>
              <a:gd name="connsiteY48" fmla="*/ 1050667 h 1054036"/>
              <a:gd name="connsiteX49" fmla="*/ 899819 w 1037367"/>
              <a:gd name="connsiteY49" fmla="*/ 1050667 h 1054036"/>
              <a:gd name="connsiteX50" fmla="*/ 850861 w 1037367"/>
              <a:gd name="connsiteY50" fmla="*/ 1052191 h 1054036"/>
              <a:gd name="connsiteX51" fmla="*/ 791901 w 1037367"/>
              <a:gd name="connsiteY51" fmla="*/ 1052191 h 1054036"/>
              <a:gd name="connsiteX52" fmla="*/ 725226 w 1037367"/>
              <a:gd name="connsiteY52" fmla="*/ 1053429 h 1054036"/>
              <a:gd name="connsiteX53" fmla="*/ 725226 w 1037367"/>
              <a:gd name="connsiteY53" fmla="*/ 1039808 h 1054036"/>
              <a:gd name="connsiteX54" fmla="*/ 603211 w 1037367"/>
              <a:gd name="connsiteY54" fmla="*/ 1040665 h 1054036"/>
              <a:gd name="connsiteX55" fmla="*/ 463670 w 1037367"/>
              <a:gd name="connsiteY55" fmla="*/ 1039808 h 1054036"/>
              <a:gd name="connsiteX56" fmla="*/ 463670 w 1037367"/>
              <a:gd name="connsiteY56" fmla="*/ 1039808 h 1054036"/>
              <a:gd name="connsiteX57" fmla="*/ 489959 w 1037367"/>
              <a:gd name="connsiteY57" fmla="*/ 1015900 h 1054036"/>
              <a:gd name="connsiteX58" fmla="*/ 542632 w 1037367"/>
              <a:gd name="connsiteY58" fmla="*/ 931128 h 1054036"/>
              <a:gd name="connsiteX59" fmla="*/ 546156 w 1037367"/>
              <a:gd name="connsiteY59" fmla="*/ 815018 h 1054036"/>
              <a:gd name="connsiteX60" fmla="*/ 503389 w 1037367"/>
              <a:gd name="connsiteY60" fmla="*/ 705480 h 1054036"/>
              <a:gd name="connsiteX61" fmla="*/ 509770 w 1037367"/>
              <a:gd name="connsiteY61" fmla="*/ 629280 h 1054036"/>
              <a:gd name="connsiteX62" fmla="*/ 543679 w 1037367"/>
              <a:gd name="connsiteY62" fmla="*/ 540603 h 1054036"/>
              <a:gd name="connsiteX63" fmla="*/ 575969 w 1037367"/>
              <a:gd name="connsiteY63" fmla="*/ 479548 h 1054036"/>
              <a:gd name="connsiteX64" fmla="*/ 627785 w 1037367"/>
              <a:gd name="connsiteY64" fmla="*/ 435828 h 1054036"/>
              <a:gd name="connsiteX65" fmla="*/ 639882 w 1037367"/>
              <a:gd name="connsiteY65" fmla="*/ 497169 h 1054036"/>
              <a:gd name="connsiteX66" fmla="*/ 662837 w 1037367"/>
              <a:gd name="connsiteY66" fmla="*/ 406872 h 1054036"/>
              <a:gd name="connsiteX67" fmla="*/ 691412 w 1037367"/>
              <a:gd name="connsiteY67" fmla="*/ 387822 h 1054036"/>
              <a:gd name="connsiteX68" fmla="*/ 709605 w 1037367"/>
              <a:gd name="connsiteY68" fmla="*/ 317623 h 1054036"/>
              <a:gd name="connsiteX69" fmla="*/ 819809 w 1037367"/>
              <a:gd name="connsiteY69" fmla="*/ 354580 h 1054036"/>
              <a:gd name="connsiteX70" fmla="*/ 915821 w 1037367"/>
              <a:gd name="connsiteY70" fmla="*/ 426303 h 1054036"/>
              <a:gd name="connsiteX71" fmla="*/ 926394 w 1037367"/>
              <a:gd name="connsiteY71" fmla="*/ 509361 h 1054036"/>
              <a:gd name="connsiteX72" fmla="*/ 914583 w 1037367"/>
              <a:gd name="connsiteY72" fmla="*/ 592038 h 1054036"/>
              <a:gd name="connsiteX73" fmla="*/ 843241 w 1037367"/>
              <a:gd name="connsiteY73" fmla="*/ 663951 h 1054036"/>
              <a:gd name="connsiteX74" fmla="*/ 849813 w 1037367"/>
              <a:gd name="connsiteY74" fmla="*/ 709005 h 1054036"/>
              <a:gd name="connsiteX75" fmla="*/ 875531 w 1037367"/>
              <a:gd name="connsiteY75" fmla="*/ 710529 h 1054036"/>
              <a:gd name="connsiteX76" fmla="*/ 955922 w 1037367"/>
              <a:gd name="connsiteY76" fmla="*/ 631757 h 1054036"/>
              <a:gd name="connsiteX77" fmla="*/ 1003547 w 1037367"/>
              <a:gd name="connsiteY77" fmla="*/ 649759 h 1054036"/>
              <a:gd name="connsiteX78" fmla="*/ 1027264 w 1037367"/>
              <a:gd name="connsiteY78" fmla="*/ 753867 h 1054036"/>
              <a:gd name="connsiteX79" fmla="*/ 1033741 w 1037367"/>
              <a:gd name="connsiteY79" fmla="*/ 826448 h 105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37367" h="1054036">
                <a:moveTo>
                  <a:pt x="759992" y="178272"/>
                </a:moveTo>
                <a:lnTo>
                  <a:pt x="759992" y="178272"/>
                </a:lnTo>
                <a:lnTo>
                  <a:pt x="803236" y="183986"/>
                </a:lnTo>
                <a:lnTo>
                  <a:pt x="803236" y="183986"/>
                </a:lnTo>
                <a:lnTo>
                  <a:pt x="786758" y="203036"/>
                </a:lnTo>
                <a:lnTo>
                  <a:pt x="851242" y="277427"/>
                </a:lnTo>
                <a:lnTo>
                  <a:pt x="736942" y="294191"/>
                </a:lnTo>
                <a:lnTo>
                  <a:pt x="732560" y="293429"/>
                </a:lnTo>
                <a:lnTo>
                  <a:pt x="630547" y="273712"/>
                </a:lnTo>
                <a:lnTo>
                  <a:pt x="529392" y="310860"/>
                </a:lnTo>
                <a:lnTo>
                  <a:pt x="441286" y="327433"/>
                </a:lnTo>
                <a:lnTo>
                  <a:pt x="365086" y="444781"/>
                </a:lnTo>
                <a:lnTo>
                  <a:pt x="361847" y="443543"/>
                </a:lnTo>
                <a:lnTo>
                  <a:pt x="361847" y="443543"/>
                </a:lnTo>
                <a:lnTo>
                  <a:pt x="344512" y="421921"/>
                </a:lnTo>
                <a:lnTo>
                  <a:pt x="354037" y="392394"/>
                </a:lnTo>
                <a:lnTo>
                  <a:pt x="325462" y="390679"/>
                </a:lnTo>
                <a:lnTo>
                  <a:pt x="331367" y="360770"/>
                </a:lnTo>
                <a:lnTo>
                  <a:pt x="339178" y="345912"/>
                </a:lnTo>
                <a:lnTo>
                  <a:pt x="327843" y="319908"/>
                </a:lnTo>
                <a:lnTo>
                  <a:pt x="297172" y="308098"/>
                </a:lnTo>
                <a:lnTo>
                  <a:pt x="290029" y="277522"/>
                </a:lnTo>
                <a:lnTo>
                  <a:pt x="264692" y="275236"/>
                </a:lnTo>
                <a:lnTo>
                  <a:pt x="228021" y="275236"/>
                </a:lnTo>
                <a:lnTo>
                  <a:pt x="153154" y="241708"/>
                </a:lnTo>
                <a:lnTo>
                  <a:pt x="39807" y="208276"/>
                </a:lnTo>
                <a:lnTo>
                  <a:pt x="29329" y="174461"/>
                </a:lnTo>
                <a:lnTo>
                  <a:pt x="8946" y="168271"/>
                </a:lnTo>
                <a:lnTo>
                  <a:pt x="8946" y="167699"/>
                </a:lnTo>
                <a:lnTo>
                  <a:pt x="945" y="171604"/>
                </a:lnTo>
                <a:lnTo>
                  <a:pt x="-103" y="170652"/>
                </a:lnTo>
                <a:lnTo>
                  <a:pt x="945" y="171604"/>
                </a:lnTo>
                <a:lnTo>
                  <a:pt x="101053" y="123979"/>
                </a:lnTo>
                <a:lnTo>
                  <a:pt x="205161" y="62543"/>
                </a:lnTo>
                <a:lnTo>
                  <a:pt x="319461" y="-607"/>
                </a:lnTo>
                <a:lnTo>
                  <a:pt x="277646" y="99119"/>
                </a:lnTo>
                <a:lnTo>
                  <a:pt x="351180" y="123218"/>
                </a:lnTo>
                <a:lnTo>
                  <a:pt x="442524" y="194940"/>
                </a:lnTo>
                <a:lnTo>
                  <a:pt x="557586" y="153126"/>
                </a:lnTo>
                <a:lnTo>
                  <a:pt x="685031" y="136648"/>
                </a:lnTo>
                <a:lnTo>
                  <a:pt x="712272" y="189320"/>
                </a:lnTo>
                <a:lnTo>
                  <a:pt x="751801" y="196846"/>
                </a:lnTo>
                <a:close/>
                <a:moveTo>
                  <a:pt x="1037265" y="823877"/>
                </a:moveTo>
                <a:lnTo>
                  <a:pt x="1037265" y="823877"/>
                </a:lnTo>
                <a:lnTo>
                  <a:pt x="1033931" y="826162"/>
                </a:lnTo>
                <a:lnTo>
                  <a:pt x="972876" y="922841"/>
                </a:lnTo>
                <a:lnTo>
                  <a:pt x="944301" y="983992"/>
                </a:lnTo>
                <a:lnTo>
                  <a:pt x="944301" y="983992"/>
                </a:lnTo>
                <a:lnTo>
                  <a:pt x="899819" y="1050667"/>
                </a:lnTo>
                <a:lnTo>
                  <a:pt x="899819" y="1050667"/>
                </a:lnTo>
                <a:lnTo>
                  <a:pt x="850861" y="1052191"/>
                </a:lnTo>
                <a:lnTo>
                  <a:pt x="791901" y="1052191"/>
                </a:lnTo>
                <a:lnTo>
                  <a:pt x="725226" y="1053429"/>
                </a:lnTo>
                <a:lnTo>
                  <a:pt x="725226" y="1039808"/>
                </a:lnTo>
                <a:lnTo>
                  <a:pt x="603211" y="1040665"/>
                </a:lnTo>
                <a:lnTo>
                  <a:pt x="463670" y="1039808"/>
                </a:lnTo>
                <a:lnTo>
                  <a:pt x="463670" y="1039808"/>
                </a:lnTo>
                <a:lnTo>
                  <a:pt x="489959" y="1015900"/>
                </a:lnTo>
                <a:lnTo>
                  <a:pt x="542632" y="931128"/>
                </a:lnTo>
                <a:lnTo>
                  <a:pt x="546156" y="815018"/>
                </a:lnTo>
                <a:lnTo>
                  <a:pt x="503389" y="705480"/>
                </a:lnTo>
                <a:lnTo>
                  <a:pt x="509770" y="629280"/>
                </a:lnTo>
                <a:lnTo>
                  <a:pt x="543679" y="540603"/>
                </a:lnTo>
                <a:lnTo>
                  <a:pt x="575969" y="479548"/>
                </a:lnTo>
                <a:lnTo>
                  <a:pt x="627785" y="435828"/>
                </a:lnTo>
                <a:lnTo>
                  <a:pt x="639882" y="497169"/>
                </a:lnTo>
                <a:lnTo>
                  <a:pt x="662837" y="406872"/>
                </a:lnTo>
                <a:lnTo>
                  <a:pt x="691412" y="387822"/>
                </a:lnTo>
                <a:lnTo>
                  <a:pt x="709605" y="317623"/>
                </a:lnTo>
                <a:lnTo>
                  <a:pt x="819809" y="354580"/>
                </a:lnTo>
                <a:lnTo>
                  <a:pt x="915821" y="426303"/>
                </a:lnTo>
                <a:lnTo>
                  <a:pt x="926394" y="509361"/>
                </a:lnTo>
                <a:lnTo>
                  <a:pt x="914583" y="592038"/>
                </a:lnTo>
                <a:lnTo>
                  <a:pt x="843241" y="663951"/>
                </a:lnTo>
                <a:lnTo>
                  <a:pt x="849813" y="709005"/>
                </a:lnTo>
                <a:lnTo>
                  <a:pt x="875531" y="710529"/>
                </a:lnTo>
                <a:lnTo>
                  <a:pt x="955922" y="631757"/>
                </a:lnTo>
                <a:lnTo>
                  <a:pt x="1003547" y="649759"/>
                </a:lnTo>
                <a:lnTo>
                  <a:pt x="1027264" y="753867"/>
                </a:lnTo>
                <a:lnTo>
                  <a:pt x="1033741" y="826448"/>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7" name="Freeform: Shape 6">
            <a:extLst>
              <a:ext uri="{FF2B5EF4-FFF2-40B4-BE49-F238E27FC236}">
                <a16:creationId xmlns:a16="http://schemas.microsoft.com/office/drawing/2014/main" id="{7D13188E-C1B9-4234-669A-BCAEA432EC65}"/>
              </a:ext>
            </a:extLst>
          </p:cNvPr>
          <p:cNvSpPr/>
          <p:nvPr/>
        </p:nvSpPr>
        <p:spPr>
          <a:xfrm>
            <a:off x="9255652" y="2104899"/>
            <a:ext cx="859898" cy="1647112"/>
          </a:xfrm>
          <a:custGeom>
            <a:avLst/>
            <a:gdLst>
              <a:gd name="connsiteX0" fmla="*/ 212877 w 212979"/>
              <a:gd name="connsiteY0" fmla="*/ 66829 h 407955"/>
              <a:gd name="connsiteX1" fmla="*/ 168585 w 212979"/>
              <a:gd name="connsiteY1" fmla="*/ 149887 h 407955"/>
              <a:gd name="connsiteX2" fmla="*/ 201161 w 212979"/>
              <a:gd name="connsiteY2" fmla="*/ 157127 h 407955"/>
              <a:gd name="connsiteX3" fmla="*/ 178110 w 212979"/>
              <a:gd name="connsiteY3" fmla="*/ 278760 h 407955"/>
              <a:gd name="connsiteX4" fmla="*/ 83813 w 212979"/>
              <a:gd name="connsiteY4" fmla="*/ 407348 h 407955"/>
              <a:gd name="connsiteX5" fmla="*/ 74288 w 212979"/>
              <a:gd name="connsiteY5" fmla="*/ 364581 h 407955"/>
              <a:gd name="connsiteX6" fmla="*/ 45713 w 212979"/>
              <a:gd name="connsiteY6" fmla="*/ 355913 h 407955"/>
              <a:gd name="connsiteX7" fmla="*/ 14662 w 212979"/>
              <a:gd name="connsiteY7" fmla="*/ 312193 h 407955"/>
              <a:gd name="connsiteX8" fmla="*/ 3232 w 212979"/>
              <a:gd name="connsiteY8" fmla="*/ 314098 h 407955"/>
              <a:gd name="connsiteX9" fmla="*/ -103 w 212979"/>
              <a:gd name="connsiteY9" fmla="*/ 281808 h 407955"/>
              <a:gd name="connsiteX10" fmla="*/ 18947 w 212979"/>
              <a:gd name="connsiteY10" fmla="*/ 264378 h 407955"/>
              <a:gd name="connsiteX11" fmla="*/ 45523 w 212979"/>
              <a:gd name="connsiteY11" fmla="*/ 248947 h 407955"/>
              <a:gd name="connsiteX12" fmla="*/ 55048 w 212979"/>
              <a:gd name="connsiteY12" fmla="*/ 238374 h 407955"/>
              <a:gd name="connsiteX13" fmla="*/ 85718 w 212979"/>
              <a:gd name="connsiteY13" fmla="*/ 216086 h 407955"/>
              <a:gd name="connsiteX14" fmla="*/ 102482 w 212979"/>
              <a:gd name="connsiteY14" fmla="*/ 197703 h 407955"/>
              <a:gd name="connsiteX15" fmla="*/ 61620 w 212979"/>
              <a:gd name="connsiteY15" fmla="*/ 153792 h 407955"/>
              <a:gd name="connsiteX16" fmla="*/ 59334 w 212979"/>
              <a:gd name="connsiteY16" fmla="*/ 135790 h 407955"/>
              <a:gd name="connsiteX17" fmla="*/ 45332 w 212979"/>
              <a:gd name="connsiteY17" fmla="*/ 130647 h 407955"/>
              <a:gd name="connsiteX18" fmla="*/ 45332 w 212979"/>
              <a:gd name="connsiteY18" fmla="*/ 103215 h 407955"/>
              <a:gd name="connsiteX19" fmla="*/ 60667 w 212979"/>
              <a:gd name="connsiteY19" fmla="*/ 82355 h 407955"/>
              <a:gd name="connsiteX20" fmla="*/ 53619 w 212979"/>
              <a:gd name="connsiteY20" fmla="*/ 60067 h 407955"/>
              <a:gd name="connsiteX21" fmla="*/ 74383 w 212979"/>
              <a:gd name="connsiteY21" fmla="*/ 45112 h 407955"/>
              <a:gd name="connsiteX22" fmla="*/ 97053 w 212979"/>
              <a:gd name="connsiteY22" fmla="*/ 7012 h 407955"/>
              <a:gd name="connsiteX23" fmla="*/ 112864 w 212979"/>
              <a:gd name="connsiteY23" fmla="*/ -607 h 40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2979" h="407955">
                <a:moveTo>
                  <a:pt x="212877" y="66829"/>
                </a:moveTo>
                <a:lnTo>
                  <a:pt x="168585" y="149887"/>
                </a:lnTo>
                <a:lnTo>
                  <a:pt x="201161" y="157127"/>
                </a:lnTo>
                <a:lnTo>
                  <a:pt x="178110" y="278760"/>
                </a:lnTo>
                <a:lnTo>
                  <a:pt x="83813" y="407348"/>
                </a:lnTo>
                <a:lnTo>
                  <a:pt x="74288" y="364581"/>
                </a:lnTo>
                <a:lnTo>
                  <a:pt x="45713" y="355913"/>
                </a:lnTo>
                <a:lnTo>
                  <a:pt x="14662" y="312193"/>
                </a:lnTo>
                <a:lnTo>
                  <a:pt x="3232" y="314098"/>
                </a:lnTo>
                <a:lnTo>
                  <a:pt x="-103" y="281808"/>
                </a:lnTo>
                <a:lnTo>
                  <a:pt x="18947" y="264378"/>
                </a:lnTo>
                <a:lnTo>
                  <a:pt x="45523" y="248947"/>
                </a:lnTo>
                <a:lnTo>
                  <a:pt x="55048" y="238374"/>
                </a:lnTo>
                <a:lnTo>
                  <a:pt x="85718" y="216086"/>
                </a:lnTo>
                <a:lnTo>
                  <a:pt x="102482" y="197703"/>
                </a:lnTo>
                <a:lnTo>
                  <a:pt x="61620" y="153792"/>
                </a:lnTo>
                <a:lnTo>
                  <a:pt x="59334" y="135790"/>
                </a:lnTo>
                <a:lnTo>
                  <a:pt x="45332" y="130647"/>
                </a:lnTo>
                <a:lnTo>
                  <a:pt x="45332" y="103215"/>
                </a:lnTo>
                <a:lnTo>
                  <a:pt x="60667" y="82355"/>
                </a:lnTo>
                <a:lnTo>
                  <a:pt x="53619" y="60067"/>
                </a:lnTo>
                <a:lnTo>
                  <a:pt x="74383" y="45112"/>
                </a:lnTo>
                <a:lnTo>
                  <a:pt x="97053" y="7012"/>
                </a:lnTo>
                <a:lnTo>
                  <a:pt x="112864" y="-607"/>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grpSp>
        <p:nvGrpSpPr>
          <p:cNvPr id="12" name="Group 11">
            <a:extLst>
              <a:ext uri="{FF2B5EF4-FFF2-40B4-BE49-F238E27FC236}">
                <a16:creationId xmlns:a16="http://schemas.microsoft.com/office/drawing/2014/main" id="{924F07E4-F5EE-D9A0-1D1C-D7E8A0E2F14F}"/>
              </a:ext>
            </a:extLst>
          </p:cNvPr>
          <p:cNvGrpSpPr/>
          <p:nvPr/>
        </p:nvGrpSpPr>
        <p:grpSpPr>
          <a:xfrm>
            <a:off x="1185525" y="2457452"/>
            <a:ext cx="2430092" cy="1161620"/>
            <a:chOff x="2200743" y="2715312"/>
            <a:chExt cx="2033316" cy="971955"/>
          </a:xfrm>
        </p:grpSpPr>
        <p:sp>
          <p:nvSpPr>
            <p:cNvPr id="8" name="Freeform: Shape 7">
              <a:extLst>
                <a:ext uri="{FF2B5EF4-FFF2-40B4-BE49-F238E27FC236}">
                  <a16:creationId xmlns:a16="http://schemas.microsoft.com/office/drawing/2014/main" id="{5723D094-CE0F-C2CB-4817-B35327119957}"/>
                </a:ext>
              </a:extLst>
            </p:cNvPr>
            <p:cNvSpPr/>
            <p:nvPr/>
          </p:nvSpPr>
          <p:spPr>
            <a:xfrm>
              <a:off x="2200743" y="2715312"/>
              <a:ext cx="2033316" cy="971955"/>
            </a:xfrm>
            <a:custGeom>
              <a:avLst/>
              <a:gdLst>
                <a:gd name="connsiteX0" fmla="*/ 1085462 w 1111281"/>
                <a:gd name="connsiteY0" fmla="*/ 72259 h 531209"/>
                <a:gd name="connsiteX1" fmla="*/ 1111179 w 1111281"/>
                <a:gd name="connsiteY1" fmla="*/ 241137 h 531209"/>
                <a:gd name="connsiteX2" fmla="*/ 1108607 w 1111281"/>
                <a:gd name="connsiteY2" fmla="*/ 394299 h 531209"/>
                <a:gd name="connsiteX3" fmla="*/ 1104893 w 1111281"/>
                <a:gd name="connsiteY3" fmla="*/ 530602 h 531209"/>
                <a:gd name="connsiteX4" fmla="*/ 1049076 w 1111281"/>
                <a:gd name="connsiteY4" fmla="*/ 500884 h 531209"/>
                <a:gd name="connsiteX5" fmla="*/ 1012691 w 1111281"/>
                <a:gd name="connsiteY5" fmla="*/ 484025 h 531209"/>
                <a:gd name="connsiteX6" fmla="*/ 983258 w 1111281"/>
                <a:gd name="connsiteY6" fmla="*/ 494598 h 531209"/>
                <a:gd name="connsiteX7" fmla="*/ 937634 w 1111281"/>
                <a:gd name="connsiteY7" fmla="*/ 492978 h 531209"/>
                <a:gd name="connsiteX8" fmla="*/ 910678 w 1111281"/>
                <a:gd name="connsiteY8" fmla="*/ 492978 h 531209"/>
                <a:gd name="connsiteX9" fmla="*/ 888866 w 1111281"/>
                <a:gd name="connsiteY9" fmla="*/ 505837 h 531209"/>
                <a:gd name="connsiteX10" fmla="*/ 867149 w 1111281"/>
                <a:gd name="connsiteY10" fmla="*/ 512314 h 531209"/>
                <a:gd name="connsiteX11" fmla="*/ 848099 w 1111281"/>
                <a:gd name="connsiteY11" fmla="*/ 504789 h 531209"/>
                <a:gd name="connsiteX12" fmla="*/ 804760 w 1111281"/>
                <a:gd name="connsiteY12" fmla="*/ 512981 h 531209"/>
                <a:gd name="connsiteX13" fmla="*/ 785138 w 1111281"/>
                <a:gd name="connsiteY13" fmla="*/ 487168 h 531209"/>
                <a:gd name="connsiteX14" fmla="*/ 765041 w 1111281"/>
                <a:gd name="connsiteY14" fmla="*/ 509552 h 531209"/>
                <a:gd name="connsiteX15" fmla="*/ 729703 w 1111281"/>
                <a:gd name="connsiteY15" fmla="*/ 500027 h 531209"/>
                <a:gd name="connsiteX16" fmla="*/ 693317 w 1111281"/>
                <a:gd name="connsiteY16" fmla="*/ 475833 h 531209"/>
                <a:gd name="connsiteX17" fmla="*/ 653884 w 1111281"/>
                <a:gd name="connsiteY17" fmla="*/ 491359 h 531209"/>
                <a:gd name="connsiteX18" fmla="*/ 636834 w 1111281"/>
                <a:gd name="connsiteY18" fmla="*/ 453259 h 531209"/>
                <a:gd name="connsiteX19" fmla="*/ 576541 w 1111281"/>
                <a:gd name="connsiteY19" fmla="*/ 456974 h 531209"/>
                <a:gd name="connsiteX20" fmla="*/ 537869 w 1111281"/>
                <a:gd name="connsiteY20" fmla="*/ 448592 h 531209"/>
                <a:gd name="connsiteX21" fmla="*/ 494435 w 1111281"/>
                <a:gd name="connsiteY21" fmla="*/ 437448 h 531209"/>
                <a:gd name="connsiteX22" fmla="*/ 475385 w 1111281"/>
                <a:gd name="connsiteY22" fmla="*/ 405063 h 531209"/>
                <a:gd name="connsiteX23" fmla="*/ 441191 w 1111281"/>
                <a:gd name="connsiteY23" fmla="*/ 415635 h 531209"/>
                <a:gd name="connsiteX24" fmla="*/ 420045 w 1111281"/>
                <a:gd name="connsiteY24" fmla="*/ 403062 h 531209"/>
                <a:gd name="connsiteX25" fmla="*/ 388993 w 1111281"/>
                <a:gd name="connsiteY25" fmla="*/ 386584 h 531209"/>
                <a:gd name="connsiteX26" fmla="*/ 388993 w 1111281"/>
                <a:gd name="connsiteY26" fmla="*/ 79212 h 531209"/>
                <a:gd name="connsiteX27" fmla="*/ -103 w 1111281"/>
                <a:gd name="connsiteY27" fmla="*/ 79212 h 531209"/>
                <a:gd name="connsiteX28" fmla="*/ -103 w 1111281"/>
                <a:gd name="connsiteY28" fmla="*/ -607 h 531209"/>
                <a:gd name="connsiteX29" fmla="*/ 124770 w 1111281"/>
                <a:gd name="connsiteY29" fmla="*/ -36 h 531209"/>
                <a:gd name="connsiteX30" fmla="*/ 246690 w 1111281"/>
                <a:gd name="connsiteY30" fmla="*/ -36 h 531209"/>
                <a:gd name="connsiteX31" fmla="*/ 376325 w 1111281"/>
                <a:gd name="connsiteY31" fmla="*/ -36 h 531209"/>
                <a:gd name="connsiteX32" fmla="*/ 505960 w 1111281"/>
                <a:gd name="connsiteY32" fmla="*/ -36 h 531209"/>
                <a:gd name="connsiteX33" fmla="*/ 739418 w 1111281"/>
                <a:gd name="connsiteY33" fmla="*/ -36 h 531209"/>
                <a:gd name="connsiteX34" fmla="*/ 972781 w 1111281"/>
                <a:gd name="connsiteY34" fmla="*/ -36 h 531209"/>
                <a:gd name="connsiteX35" fmla="*/ 1087081 w 1111281"/>
                <a:gd name="connsiteY35" fmla="*/ -36 h 53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1281" h="531209">
                  <a:moveTo>
                    <a:pt x="1085462" y="72259"/>
                  </a:moveTo>
                  <a:lnTo>
                    <a:pt x="1111179" y="241137"/>
                  </a:lnTo>
                  <a:lnTo>
                    <a:pt x="1108607" y="394299"/>
                  </a:lnTo>
                  <a:lnTo>
                    <a:pt x="1104893" y="530602"/>
                  </a:lnTo>
                  <a:lnTo>
                    <a:pt x="1049076" y="500884"/>
                  </a:lnTo>
                  <a:lnTo>
                    <a:pt x="1012691" y="484025"/>
                  </a:lnTo>
                  <a:lnTo>
                    <a:pt x="983258" y="494598"/>
                  </a:lnTo>
                  <a:lnTo>
                    <a:pt x="937634" y="492978"/>
                  </a:lnTo>
                  <a:lnTo>
                    <a:pt x="910678" y="492978"/>
                  </a:lnTo>
                  <a:lnTo>
                    <a:pt x="888866" y="505837"/>
                  </a:lnTo>
                  <a:lnTo>
                    <a:pt x="867149" y="512314"/>
                  </a:lnTo>
                  <a:lnTo>
                    <a:pt x="848099" y="504789"/>
                  </a:lnTo>
                  <a:lnTo>
                    <a:pt x="804760" y="512981"/>
                  </a:lnTo>
                  <a:lnTo>
                    <a:pt x="785138" y="487168"/>
                  </a:lnTo>
                  <a:lnTo>
                    <a:pt x="765041" y="509552"/>
                  </a:lnTo>
                  <a:lnTo>
                    <a:pt x="729703" y="500027"/>
                  </a:lnTo>
                  <a:lnTo>
                    <a:pt x="693317" y="475833"/>
                  </a:lnTo>
                  <a:lnTo>
                    <a:pt x="653884" y="491359"/>
                  </a:lnTo>
                  <a:lnTo>
                    <a:pt x="636834" y="453259"/>
                  </a:lnTo>
                  <a:lnTo>
                    <a:pt x="576541" y="456974"/>
                  </a:lnTo>
                  <a:lnTo>
                    <a:pt x="537869" y="448592"/>
                  </a:lnTo>
                  <a:lnTo>
                    <a:pt x="494435" y="437448"/>
                  </a:lnTo>
                  <a:lnTo>
                    <a:pt x="475385" y="405063"/>
                  </a:lnTo>
                  <a:lnTo>
                    <a:pt x="441191" y="415635"/>
                  </a:lnTo>
                  <a:lnTo>
                    <a:pt x="420045" y="403062"/>
                  </a:lnTo>
                  <a:lnTo>
                    <a:pt x="388993" y="386584"/>
                  </a:lnTo>
                  <a:lnTo>
                    <a:pt x="388993" y="79212"/>
                  </a:lnTo>
                  <a:lnTo>
                    <a:pt x="-103" y="79212"/>
                  </a:lnTo>
                  <a:lnTo>
                    <a:pt x="-103" y="-607"/>
                  </a:lnTo>
                  <a:lnTo>
                    <a:pt x="124770" y="-36"/>
                  </a:lnTo>
                  <a:lnTo>
                    <a:pt x="246690" y="-36"/>
                  </a:lnTo>
                  <a:lnTo>
                    <a:pt x="376325" y="-36"/>
                  </a:lnTo>
                  <a:lnTo>
                    <a:pt x="505960" y="-36"/>
                  </a:lnTo>
                  <a:lnTo>
                    <a:pt x="739418" y="-36"/>
                  </a:lnTo>
                  <a:lnTo>
                    <a:pt x="972781" y="-36"/>
                  </a:lnTo>
                  <a:lnTo>
                    <a:pt x="1087081" y="-36"/>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14" name="TextBox 13">
              <a:extLst>
                <a:ext uri="{FF2B5EF4-FFF2-40B4-BE49-F238E27FC236}">
                  <a16:creationId xmlns:a16="http://schemas.microsoft.com/office/drawing/2014/main" id="{49F8C586-12DD-0A3E-7AFE-1A6AA89C1404}"/>
                </a:ext>
              </a:extLst>
            </p:cNvPr>
            <p:cNvSpPr txBox="1"/>
            <p:nvPr/>
          </p:nvSpPr>
          <p:spPr>
            <a:xfrm>
              <a:off x="3280647" y="2853804"/>
              <a:ext cx="562739" cy="408748"/>
            </a:xfrm>
            <a:prstGeom prst="rect">
              <a:avLst/>
            </a:prstGeom>
            <a:noFill/>
          </p:spPr>
          <p:txBody>
            <a:bodyPr wrap="none" rtlCol="0">
              <a:spAutoFit/>
            </a:bodyPr>
            <a:lstStyle/>
            <a:p>
              <a:r>
                <a:rPr lang="en-US" b="1" dirty="0">
                  <a:solidFill>
                    <a:schemeClr val="bg1"/>
                  </a:solidFill>
                </a:rPr>
                <a:t>OK</a:t>
              </a:r>
            </a:p>
          </p:txBody>
        </p:sp>
      </p:grpSp>
      <p:sp>
        <p:nvSpPr>
          <p:cNvPr id="15" name="TextBox 14">
            <a:extLst>
              <a:ext uri="{FF2B5EF4-FFF2-40B4-BE49-F238E27FC236}">
                <a16:creationId xmlns:a16="http://schemas.microsoft.com/office/drawing/2014/main" id="{FDAD4E6A-0DDD-F595-75DA-69A753E93441}"/>
              </a:ext>
            </a:extLst>
          </p:cNvPr>
          <p:cNvSpPr txBox="1"/>
          <p:nvPr/>
        </p:nvSpPr>
        <p:spPr>
          <a:xfrm>
            <a:off x="5975003" y="2962844"/>
            <a:ext cx="530804" cy="408748"/>
          </a:xfrm>
          <a:prstGeom prst="rect">
            <a:avLst/>
          </a:prstGeom>
          <a:noFill/>
        </p:spPr>
        <p:txBody>
          <a:bodyPr wrap="none" rtlCol="0">
            <a:spAutoFit/>
          </a:bodyPr>
          <a:lstStyle/>
          <a:p>
            <a:r>
              <a:rPr lang="en-US" b="1" dirty="0">
                <a:solidFill>
                  <a:schemeClr val="bg1"/>
                </a:solidFill>
              </a:rPr>
              <a:t>MI</a:t>
            </a:r>
          </a:p>
        </p:txBody>
      </p:sp>
      <p:sp>
        <p:nvSpPr>
          <p:cNvPr id="16" name="TextBox 15">
            <a:extLst>
              <a:ext uri="{FF2B5EF4-FFF2-40B4-BE49-F238E27FC236}">
                <a16:creationId xmlns:a16="http://schemas.microsoft.com/office/drawing/2014/main" id="{F984FC3A-97EE-C9FF-24A5-0313AD88081E}"/>
              </a:ext>
            </a:extLst>
          </p:cNvPr>
          <p:cNvSpPr txBox="1"/>
          <p:nvPr/>
        </p:nvSpPr>
        <p:spPr>
          <a:xfrm>
            <a:off x="9554791" y="2867464"/>
            <a:ext cx="470000" cy="369332"/>
          </a:xfrm>
          <a:prstGeom prst="rect">
            <a:avLst/>
          </a:prstGeom>
          <a:noFill/>
        </p:spPr>
        <p:txBody>
          <a:bodyPr wrap="none" rtlCol="0">
            <a:spAutoFit/>
          </a:bodyPr>
          <a:lstStyle/>
          <a:p>
            <a:r>
              <a:rPr lang="en-US" b="1" dirty="0">
                <a:solidFill>
                  <a:schemeClr val="bg1"/>
                </a:solidFill>
              </a:rPr>
              <a:t>NJ</a:t>
            </a:r>
          </a:p>
        </p:txBody>
      </p:sp>
      <p:sp>
        <p:nvSpPr>
          <p:cNvPr id="4" name="TextBox 3">
            <a:extLst>
              <a:ext uri="{FF2B5EF4-FFF2-40B4-BE49-F238E27FC236}">
                <a16:creationId xmlns:a16="http://schemas.microsoft.com/office/drawing/2014/main" id="{90F364E4-D78E-866D-D890-822CC88C7261}"/>
              </a:ext>
            </a:extLst>
          </p:cNvPr>
          <p:cNvSpPr txBox="1"/>
          <p:nvPr/>
        </p:nvSpPr>
        <p:spPr>
          <a:xfrm>
            <a:off x="1310897" y="3929545"/>
            <a:ext cx="2355952" cy="1323439"/>
          </a:xfrm>
          <a:prstGeom prst="rect">
            <a:avLst/>
          </a:prstGeom>
          <a:noFill/>
        </p:spPr>
        <p:txBody>
          <a:bodyPr wrap="square">
            <a:spAutoFit/>
          </a:bodyPr>
          <a:lstStyle/>
          <a:p>
            <a:pPr algn="ctr">
              <a:spcAft>
                <a:spcPts val="1800"/>
              </a:spcAft>
            </a:pPr>
            <a:r>
              <a:rPr lang="en-US" sz="1600" b="0" i="0" u="none" strike="noStrike" baseline="0" dirty="0">
                <a:latin typeface="Segoe UI" panose="020B0502040204020203" pitchFamily="34" charset="0"/>
              </a:rPr>
              <a:t>Implement Statewide Mobility Management Program to address unmet mobility needs of vulnerable individuals</a:t>
            </a:r>
          </a:p>
        </p:txBody>
      </p:sp>
      <p:sp>
        <p:nvSpPr>
          <p:cNvPr id="9" name="TextBox 8">
            <a:extLst>
              <a:ext uri="{FF2B5EF4-FFF2-40B4-BE49-F238E27FC236}">
                <a16:creationId xmlns:a16="http://schemas.microsoft.com/office/drawing/2014/main" id="{5A1427FE-3DDA-4ECE-8717-793AA5F28C1D}"/>
              </a:ext>
            </a:extLst>
          </p:cNvPr>
          <p:cNvSpPr txBox="1"/>
          <p:nvPr/>
        </p:nvSpPr>
        <p:spPr>
          <a:xfrm>
            <a:off x="4808586" y="3929545"/>
            <a:ext cx="2574828" cy="2292935"/>
          </a:xfrm>
          <a:prstGeom prst="rect">
            <a:avLst/>
          </a:prstGeom>
          <a:noFill/>
        </p:spPr>
        <p:txBody>
          <a:bodyPr wrap="square">
            <a:spAutoFit/>
          </a:bodyPr>
          <a:lstStyle/>
          <a:p>
            <a:pPr algn="ctr">
              <a:spcAft>
                <a:spcPts val="1800"/>
              </a:spcAft>
            </a:pPr>
            <a:r>
              <a:rPr lang="en-US" sz="1600" b="0" i="0" u="none" strike="noStrike" baseline="0" dirty="0">
                <a:latin typeface="Segoe UI" panose="020B0502040204020203" pitchFamily="34" charset="0"/>
              </a:rPr>
              <a:t>Unify state and federal funding sources for mobility services </a:t>
            </a:r>
          </a:p>
          <a:p>
            <a:pPr algn="ctr">
              <a:spcAft>
                <a:spcPts val="1800"/>
              </a:spcAft>
            </a:pPr>
            <a:r>
              <a:rPr lang="en-US" sz="1600" b="0" i="0" u="none" strike="noStrike" baseline="0" dirty="0">
                <a:latin typeface="Segoe UI" panose="020B0502040204020203" pitchFamily="34" charset="0"/>
              </a:rPr>
              <a:t>Create a mobility marketplace, including mobility wallets that combine funds from multiple sources</a:t>
            </a:r>
          </a:p>
        </p:txBody>
      </p:sp>
      <p:sp>
        <p:nvSpPr>
          <p:cNvPr id="11" name="TextBox 10">
            <a:extLst>
              <a:ext uri="{FF2B5EF4-FFF2-40B4-BE49-F238E27FC236}">
                <a16:creationId xmlns:a16="http://schemas.microsoft.com/office/drawing/2014/main" id="{88D1EE70-62A6-B8C7-40E0-228238221073}"/>
              </a:ext>
            </a:extLst>
          </p:cNvPr>
          <p:cNvSpPr txBox="1"/>
          <p:nvPr/>
        </p:nvSpPr>
        <p:spPr>
          <a:xfrm>
            <a:off x="8286047" y="3929545"/>
            <a:ext cx="2643188" cy="2292935"/>
          </a:xfrm>
          <a:prstGeom prst="rect">
            <a:avLst/>
          </a:prstGeom>
          <a:noFill/>
        </p:spPr>
        <p:txBody>
          <a:bodyPr wrap="square">
            <a:spAutoFit/>
          </a:bodyPr>
          <a:lstStyle/>
          <a:p>
            <a:pPr algn="ctr">
              <a:spcAft>
                <a:spcPts val="1800"/>
              </a:spcAft>
            </a:pPr>
            <a:r>
              <a:rPr lang="en-US" sz="1600" b="0" i="0" u="none" strike="noStrike" baseline="0" dirty="0">
                <a:latin typeface="Segoe UI" panose="020B0502040204020203" pitchFamily="34" charset="0"/>
              </a:rPr>
              <a:t>Consider impacts on </a:t>
            </a:r>
            <a:br>
              <a:rPr lang="en-US" sz="1600" b="0" i="0" u="none" strike="noStrike" baseline="0" dirty="0">
                <a:latin typeface="Segoe UI" panose="020B0502040204020203" pitchFamily="34" charset="0"/>
              </a:rPr>
            </a:br>
            <a:r>
              <a:rPr lang="en-US" sz="1600" b="0" i="0" u="none" strike="noStrike" baseline="0" dirty="0">
                <a:latin typeface="Segoe UI" panose="020B0502040204020203" pitchFamily="34" charset="0"/>
              </a:rPr>
              <a:t>ALICE households on every project entering concept development </a:t>
            </a:r>
          </a:p>
          <a:p>
            <a:pPr algn="ctr"/>
            <a:r>
              <a:rPr lang="en-US" sz="1600" b="0" i="0" u="none" strike="noStrike" baseline="0" dirty="0">
                <a:latin typeface="Segoe UI" panose="020B0502040204020203" pitchFamily="34" charset="0"/>
              </a:rPr>
              <a:t>Coordinate with partners to help improve access to opportunity for ALICE households </a:t>
            </a:r>
          </a:p>
        </p:txBody>
      </p:sp>
      <p:cxnSp>
        <p:nvCxnSpPr>
          <p:cNvPr id="20" name="Straight Connector 19">
            <a:extLst>
              <a:ext uri="{FF2B5EF4-FFF2-40B4-BE49-F238E27FC236}">
                <a16:creationId xmlns:a16="http://schemas.microsoft.com/office/drawing/2014/main" id="{5DC4DB0E-0773-CA2C-F142-8722B5FB25C4}"/>
              </a:ext>
            </a:extLst>
          </p:cNvPr>
          <p:cNvCxnSpPr/>
          <p:nvPr/>
        </p:nvCxnSpPr>
        <p:spPr>
          <a:xfrm>
            <a:off x="5312984" y="4824416"/>
            <a:ext cx="15954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3E754D-AFE5-66F8-A371-3010AA6391D7}"/>
              </a:ext>
            </a:extLst>
          </p:cNvPr>
          <p:cNvCxnSpPr/>
          <p:nvPr/>
        </p:nvCxnSpPr>
        <p:spPr>
          <a:xfrm>
            <a:off x="8808662" y="5062541"/>
            <a:ext cx="15954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470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B212A899-A6D2-1AD3-D01B-9489D03CB7B2}"/>
              </a:ext>
            </a:extLst>
          </p:cNvPr>
          <p:cNvSpPr/>
          <p:nvPr/>
        </p:nvSpPr>
        <p:spPr>
          <a:xfrm rot="10800000" flipH="1">
            <a:off x="3848101" y="1843346"/>
            <a:ext cx="3669281"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C625C-7769-FA37-67A3-EB3F0DFD07A2}"/>
              </a:ext>
            </a:extLst>
          </p:cNvPr>
          <p:cNvSpPr>
            <a:spLocks noGrp="1"/>
          </p:cNvSpPr>
          <p:nvPr>
            <p:ph type="title"/>
          </p:nvPr>
        </p:nvSpPr>
        <p:spPr>
          <a:xfrm>
            <a:off x="396982" y="283093"/>
            <a:ext cx="11354363" cy="1192742"/>
          </a:xfrm>
        </p:spPr>
        <p:txBody>
          <a:bodyPr>
            <a:normAutofit fontScale="90000"/>
          </a:bodyPr>
          <a:lstStyle/>
          <a:p>
            <a:r>
              <a:rPr lang="en-US" dirty="0"/>
              <a:t>Initial Deployments:  </a:t>
            </a:r>
            <a:br>
              <a:rPr lang="en-US" dirty="0"/>
            </a:br>
            <a:r>
              <a:rPr lang="en-US" dirty="0"/>
              <a:t>Community Focus</a:t>
            </a:r>
          </a:p>
        </p:txBody>
      </p:sp>
      <p:grpSp>
        <p:nvGrpSpPr>
          <p:cNvPr id="7" name="Group 6">
            <a:extLst>
              <a:ext uri="{FF2B5EF4-FFF2-40B4-BE49-F238E27FC236}">
                <a16:creationId xmlns:a16="http://schemas.microsoft.com/office/drawing/2014/main" id="{11E60ABF-F13C-3697-CC04-082DC65DA39F}"/>
              </a:ext>
            </a:extLst>
          </p:cNvPr>
          <p:cNvGrpSpPr/>
          <p:nvPr/>
        </p:nvGrpSpPr>
        <p:grpSpPr>
          <a:xfrm>
            <a:off x="4296146" y="2080142"/>
            <a:ext cx="2675619" cy="1784970"/>
            <a:chOff x="3053134" y="2842142"/>
            <a:chExt cx="2675619" cy="1784970"/>
          </a:xfrm>
        </p:grpSpPr>
        <p:sp>
          <p:nvSpPr>
            <p:cNvPr id="3" name="Freeform: Shape 2">
              <a:extLst>
                <a:ext uri="{FF2B5EF4-FFF2-40B4-BE49-F238E27FC236}">
                  <a16:creationId xmlns:a16="http://schemas.microsoft.com/office/drawing/2014/main" id="{D7DAC4D4-22FF-008E-67F9-EDA94B5092AD}"/>
                </a:ext>
              </a:extLst>
            </p:cNvPr>
            <p:cNvSpPr>
              <a:spLocks noChangeAspect="1"/>
            </p:cNvSpPr>
            <p:nvPr/>
          </p:nvSpPr>
          <p:spPr>
            <a:xfrm>
              <a:off x="3053134" y="2842142"/>
              <a:ext cx="2675619" cy="1784970"/>
            </a:xfrm>
            <a:custGeom>
              <a:avLst/>
              <a:gdLst>
                <a:gd name="connsiteX0" fmla="*/ 958589 w 974883"/>
                <a:gd name="connsiteY0" fmla="*/ 631 h 650367"/>
                <a:gd name="connsiteX1" fmla="*/ 959255 w 974883"/>
                <a:gd name="connsiteY1" fmla="*/ 248948 h 650367"/>
                <a:gd name="connsiteX2" fmla="*/ 962970 w 974883"/>
                <a:gd name="connsiteY2" fmla="*/ 513076 h 650367"/>
                <a:gd name="connsiteX3" fmla="*/ 974781 w 974883"/>
                <a:gd name="connsiteY3" fmla="*/ 541651 h 650367"/>
                <a:gd name="connsiteX4" fmla="*/ 973638 w 974883"/>
                <a:gd name="connsiteY4" fmla="*/ 574798 h 650367"/>
                <a:gd name="connsiteX5" fmla="*/ 706176 w 974883"/>
                <a:gd name="connsiteY5" fmla="*/ 576227 h 650367"/>
                <a:gd name="connsiteX6" fmla="*/ 659694 w 974883"/>
                <a:gd name="connsiteY6" fmla="*/ 595277 h 650367"/>
                <a:gd name="connsiteX7" fmla="*/ 626547 w 974883"/>
                <a:gd name="connsiteY7" fmla="*/ 587181 h 650367"/>
                <a:gd name="connsiteX8" fmla="*/ 601211 w 974883"/>
                <a:gd name="connsiteY8" fmla="*/ 602326 h 650367"/>
                <a:gd name="connsiteX9" fmla="*/ 553586 w 974883"/>
                <a:gd name="connsiteY9" fmla="*/ 622613 h 650367"/>
                <a:gd name="connsiteX10" fmla="*/ 495197 w 974883"/>
                <a:gd name="connsiteY10" fmla="*/ 620327 h 650367"/>
                <a:gd name="connsiteX11" fmla="*/ 465575 w 974883"/>
                <a:gd name="connsiteY11" fmla="*/ 635186 h 650367"/>
                <a:gd name="connsiteX12" fmla="*/ 438428 w 974883"/>
                <a:gd name="connsiteY12" fmla="*/ 641759 h 650367"/>
                <a:gd name="connsiteX13" fmla="*/ 418045 w 974883"/>
                <a:gd name="connsiteY13" fmla="*/ 632234 h 650367"/>
                <a:gd name="connsiteX14" fmla="*/ 371753 w 974883"/>
                <a:gd name="connsiteY14" fmla="*/ 624233 h 650367"/>
                <a:gd name="connsiteX15" fmla="*/ 342321 w 974883"/>
                <a:gd name="connsiteY15" fmla="*/ 630138 h 650367"/>
                <a:gd name="connsiteX16" fmla="*/ 292124 w 974883"/>
                <a:gd name="connsiteY16" fmla="*/ 649188 h 650367"/>
                <a:gd name="connsiteX17" fmla="*/ 260311 w 974883"/>
                <a:gd name="connsiteY17" fmla="*/ 649760 h 650367"/>
                <a:gd name="connsiteX18" fmla="*/ 230403 w 974883"/>
                <a:gd name="connsiteY18" fmla="*/ 642807 h 650367"/>
                <a:gd name="connsiteX19" fmla="*/ 220877 w 974883"/>
                <a:gd name="connsiteY19" fmla="*/ 616803 h 650367"/>
                <a:gd name="connsiteX20" fmla="*/ 217448 w 974883"/>
                <a:gd name="connsiteY20" fmla="*/ 585752 h 650367"/>
                <a:gd name="connsiteX21" fmla="*/ 193350 w 974883"/>
                <a:gd name="connsiteY21" fmla="*/ 550128 h 650367"/>
                <a:gd name="connsiteX22" fmla="*/ 155250 w 974883"/>
                <a:gd name="connsiteY22" fmla="*/ 539556 h 650367"/>
                <a:gd name="connsiteX23" fmla="*/ 123341 w 974883"/>
                <a:gd name="connsiteY23" fmla="*/ 522982 h 650367"/>
                <a:gd name="connsiteX24" fmla="*/ 83717 w 974883"/>
                <a:gd name="connsiteY24" fmla="*/ 522125 h 650367"/>
                <a:gd name="connsiteX25" fmla="*/ 56857 w 974883"/>
                <a:gd name="connsiteY25" fmla="*/ 524601 h 650367"/>
                <a:gd name="connsiteX26" fmla="*/ 21329 w 974883"/>
                <a:gd name="connsiteY26" fmla="*/ 368105 h 650367"/>
                <a:gd name="connsiteX27" fmla="*/ -103 w 974883"/>
                <a:gd name="connsiteY27" fmla="*/ 183797 h 650367"/>
                <a:gd name="connsiteX28" fmla="*/ 180872 w 974883"/>
                <a:gd name="connsiteY28" fmla="*/ 218849 h 650367"/>
                <a:gd name="connsiteX29" fmla="*/ 238022 w 974883"/>
                <a:gd name="connsiteY29" fmla="*/ 368677 h 650367"/>
                <a:gd name="connsiteX30" fmla="*/ 270026 w 974883"/>
                <a:gd name="connsiteY30" fmla="*/ 318480 h 650367"/>
                <a:gd name="connsiteX31" fmla="*/ 249262 w 974883"/>
                <a:gd name="connsiteY31" fmla="*/ 160651 h 650367"/>
                <a:gd name="connsiteX32" fmla="*/ 187826 w 974883"/>
                <a:gd name="connsiteY32" fmla="*/ -607 h 650367"/>
                <a:gd name="connsiteX33" fmla="*/ 573017 w 974883"/>
                <a:gd name="connsiteY33" fmla="*/ 250 h 650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74883" h="650367">
                  <a:moveTo>
                    <a:pt x="958589" y="631"/>
                  </a:moveTo>
                  <a:lnTo>
                    <a:pt x="959255" y="248948"/>
                  </a:lnTo>
                  <a:lnTo>
                    <a:pt x="962970" y="513076"/>
                  </a:lnTo>
                  <a:lnTo>
                    <a:pt x="974781" y="541651"/>
                  </a:lnTo>
                  <a:lnTo>
                    <a:pt x="973638" y="574798"/>
                  </a:lnTo>
                  <a:lnTo>
                    <a:pt x="706176" y="576227"/>
                  </a:lnTo>
                  <a:lnTo>
                    <a:pt x="659694" y="595277"/>
                  </a:lnTo>
                  <a:lnTo>
                    <a:pt x="626547" y="587181"/>
                  </a:lnTo>
                  <a:lnTo>
                    <a:pt x="601211" y="602326"/>
                  </a:lnTo>
                  <a:lnTo>
                    <a:pt x="553586" y="622613"/>
                  </a:lnTo>
                  <a:lnTo>
                    <a:pt x="495197" y="620327"/>
                  </a:lnTo>
                  <a:lnTo>
                    <a:pt x="465575" y="635186"/>
                  </a:lnTo>
                  <a:lnTo>
                    <a:pt x="438428" y="641759"/>
                  </a:lnTo>
                  <a:lnTo>
                    <a:pt x="418045" y="632234"/>
                  </a:lnTo>
                  <a:lnTo>
                    <a:pt x="371753" y="624233"/>
                  </a:lnTo>
                  <a:lnTo>
                    <a:pt x="342321" y="630138"/>
                  </a:lnTo>
                  <a:lnTo>
                    <a:pt x="292124" y="649188"/>
                  </a:lnTo>
                  <a:lnTo>
                    <a:pt x="260311" y="649760"/>
                  </a:lnTo>
                  <a:lnTo>
                    <a:pt x="230403" y="642807"/>
                  </a:lnTo>
                  <a:lnTo>
                    <a:pt x="220877" y="616803"/>
                  </a:lnTo>
                  <a:lnTo>
                    <a:pt x="217448" y="585752"/>
                  </a:lnTo>
                  <a:lnTo>
                    <a:pt x="193350" y="550128"/>
                  </a:lnTo>
                  <a:lnTo>
                    <a:pt x="155250" y="539556"/>
                  </a:lnTo>
                  <a:lnTo>
                    <a:pt x="123341" y="522982"/>
                  </a:lnTo>
                  <a:lnTo>
                    <a:pt x="83717" y="522125"/>
                  </a:lnTo>
                  <a:lnTo>
                    <a:pt x="56857" y="524601"/>
                  </a:lnTo>
                  <a:lnTo>
                    <a:pt x="21329" y="368105"/>
                  </a:lnTo>
                  <a:lnTo>
                    <a:pt x="-103" y="183797"/>
                  </a:lnTo>
                  <a:lnTo>
                    <a:pt x="180872" y="218849"/>
                  </a:lnTo>
                  <a:lnTo>
                    <a:pt x="238022" y="368677"/>
                  </a:lnTo>
                  <a:lnTo>
                    <a:pt x="270026" y="318480"/>
                  </a:lnTo>
                  <a:lnTo>
                    <a:pt x="249262" y="160651"/>
                  </a:lnTo>
                  <a:lnTo>
                    <a:pt x="187826" y="-607"/>
                  </a:lnTo>
                  <a:lnTo>
                    <a:pt x="573017" y="25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4" name="TextBox 3">
              <a:extLst>
                <a:ext uri="{FF2B5EF4-FFF2-40B4-BE49-F238E27FC236}">
                  <a16:creationId xmlns:a16="http://schemas.microsoft.com/office/drawing/2014/main" id="{8138206D-F76A-4816-7EBB-0FF0279AF660}"/>
                </a:ext>
              </a:extLst>
            </p:cNvPr>
            <p:cNvSpPr txBox="1"/>
            <p:nvPr/>
          </p:nvSpPr>
          <p:spPr>
            <a:xfrm>
              <a:off x="4202027" y="3493780"/>
              <a:ext cx="631786" cy="408748"/>
            </a:xfrm>
            <a:prstGeom prst="rect">
              <a:avLst/>
            </a:prstGeom>
            <a:noFill/>
          </p:spPr>
          <p:txBody>
            <a:bodyPr wrap="none" rtlCol="0">
              <a:spAutoFit/>
            </a:bodyPr>
            <a:lstStyle/>
            <a:p>
              <a:r>
                <a:rPr lang="en-US" b="1" dirty="0">
                  <a:solidFill>
                    <a:schemeClr val="bg1"/>
                  </a:solidFill>
                </a:rPr>
                <a:t>WA</a:t>
              </a:r>
            </a:p>
          </p:txBody>
        </p:sp>
      </p:grpSp>
      <p:sp>
        <p:nvSpPr>
          <p:cNvPr id="6" name="TextBox 5">
            <a:extLst>
              <a:ext uri="{FF2B5EF4-FFF2-40B4-BE49-F238E27FC236}">
                <a16:creationId xmlns:a16="http://schemas.microsoft.com/office/drawing/2014/main" id="{AF3555E2-4E53-4DBC-11F3-02B921BD409B}"/>
              </a:ext>
            </a:extLst>
          </p:cNvPr>
          <p:cNvSpPr txBox="1"/>
          <p:nvPr/>
        </p:nvSpPr>
        <p:spPr>
          <a:xfrm>
            <a:off x="4095750" y="4101908"/>
            <a:ext cx="3243263" cy="1800493"/>
          </a:xfrm>
          <a:prstGeom prst="rect">
            <a:avLst/>
          </a:prstGeom>
          <a:noFill/>
        </p:spPr>
        <p:txBody>
          <a:bodyPr wrap="square">
            <a:spAutoFit/>
          </a:bodyPr>
          <a:lstStyle/>
          <a:p>
            <a:pPr algn="ctr">
              <a:spcAft>
                <a:spcPts val="1800"/>
              </a:spcAft>
            </a:pPr>
            <a:r>
              <a:rPr lang="en-US" sz="1600" b="0" i="0" u="none" strike="noStrike" baseline="0" dirty="0">
                <a:solidFill>
                  <a:srgbClr val="000000"/>
                </a:solidFill>
                <a:latin typeface="Segoe UI" panose="020B0502040204020203" pitchFamily="34" charset="0"/>
              </a:rPr>
              <a:t>Combine planning for I-5 and high-speed rail along western WA, OR, BC </a:t>
            </a:r>
          </a:p>
          <a:p>
            <a:pPr algn="ctr">
              <a:spcAft>
                <a:spcPts val="1800"/>
              </a:spcAft>
            </a:pPr>
            <a:r>
              <a:rPr lang="en-US" sz="1600" b="0" i="0" u="none" strike="noStrike" baseline="0" dirty="0">
                <a:solidFill>
                  <a:srgbClr val="000000"/>
                </a:solidFill>
                <a:latin typeface="Segoe UI" panose="020B0502040204020203" pitchFamily="34" charset="0"/>
              </a:rPr>
              <a:t>Create multimodal options and transform role of transportation in surrounding communities </a:t>
            </a:r>
          </a:p>
        </p:txBody>
      </p:sp>
      <p:cxnSp>
        <p:nvCxnSpPr>
          <p:cNvPr id="8" name="Straight Connector 7">
            <a:extLst>
              <a:ext uri="{FF2B5EF4-FFF2-40B4-BE49-F238E27FC236}">
                <a16:creationId xmlns:a16="http://schemas.microsoft.com/office/drawing/2014/main" id="{C2297F3B-7481-68AD-AB74-F75994CF4C77}"/>
              </a:ext>
            </a:extLst>
          </p:cNvPr>
          <p:cNvCxnSpPr/>
          <p:nvPr/>
        </p:nvCxnSpPr>
        <p:spPr>
          <a:xfrm>
            <a:off x="4908172" y="5005391"/>
            <a:ext cx="159543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59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Snipped 2">
            <a:extLst>
              <a:ext uri="{FF2B5EF4-FFF2-40B4-BE49-F238E27FC236}">
                <a16:creationId xmlns:a16="http://schemas.microsoft.com/office/drawing/2014/main" id="{ED23F7AE-E43E-3C0D-114A-022E96B7F352}"/>
              </a:ext>
            </a:extLst>
          </p:cNvPr>
          <p:cNvSpPr/>
          <p:nvPr/>
        </p:nvSpPr>
        <p:spPr>
          <a:xfrm rot="10800000" flipH="1">
            <a:off x="2046771" y="1843346"/>
            <a:ext cx="3537035"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Snipped 8">
            <a:extLst>
              <a:ext uri="{FF2B5EF4-FFF2-40B4-BE49-F238E27FC236}">
                <a16:creationId xmlns:a16="http://schemas.microsoft.com/office/drawing/2014/main" id="{1527830D-AC6E-F980-B5A4-A365B0A7324A}"/>
              </a:ext>
            </a:extLst>
          </p:cNvPr>
          <p:cNvSpPr/>
          <p:nvPr/>
        </p:nvSpPr>
        <p:spPr>
          <a:xfrm rot="10800000" flipH="1">
            <a:off x="6275754" y="1844953"/>
            <a:ext cx="3537035"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C625C-7769-FA37-67A3-EB3F0DFD07A2}"/>
              </a:ext>
            </a:extLst>
          </p:cNvPr>
          <p:cNvSpPr>
            <a:spLocks noGrp="1"/>
          </p:cNvSpPr>
          <p:nvPr>
            <p:ph type="title"/>
          </p:nvPr>
        </p:nvSpPr>
        <p:spPr>
          <a:xfrm>
            <a:off x="396983" y="283093"/>
            <a:ext cx="9603940" cy="1192742"/>
          </a:xfrm>
        </p:spPr>
        <p:txBody>
          <a:bodyPr>
            <a:normAutofit fontScale="90000"/>
          </a:bodyPr>
          <a:lstStyle/>
          <a:p>
            <a:r>
              <a:rPr lang="en-US" dirty="0"/>
              <a:t>Initial Deployments:  Safety Focus</a:t>
            </a:r>
          </a:p>
        </p:txBody>
      </p:sp>
      <p:grpSp>
        <p:nvGrpSpPr>
          <p:cNvPr id="11" name="Group 10">
            <a:extLst>
              <a:ext uri="{FF2B5EF4-FFF2-40B4-BE49-F238E27FC236}">
                <a16:creationId xmlns:a16="http://schemas.microsoft.com/office/drawing/2014/main" id="{1C5A73AE-5CCA-55A7-9EC9-BB192CADE2E1}"/>
              </a:ext>
            </a:extLst>
          </p:cNvPr>
          <p:cNvGrpSpPr/>
          <p:nvPr/>
        </p:nvGrpSpPr>
        <p:grpSpPr>
          <a:xfrm>
            <a:off x="7499005" y="2289540"/>
            <a:ext cx="1090531" cy="1492874"/>
            <a:chOff x="7112002" y="2289540"/>
            <a:chExt cx="1090531" cy="1492874"/>
          </a:xfrm>
        </p:grpSpPr>
        <p:sp>
          <p:nvSpPr>
            <p:cNvPr id="6" name="Freeform: Shape 5">
              <a:extLst>
                <a:ext uri="{FF2B5EF4-FFF2-40B4-BE49-F238E27FC236}">
                  <a16:creationId xmlns:a16="http://schemas.microsoft.com/office/drawing/2014/main" id="{42A40F0B-0D76-6BEE-DB7A-6B958E585855}"/>
                </a:ext>
              </a:extLst>
            </p:cNvPr>
            <p:cNvSpPr>
              <a:spLocks noChangeAspect="1"/>
            </p:cNvSpPr>
            <p:nvPr/>
          </p:nvSpPr>
          <p:spPr>
            <a:xfrm>
              <a:off x="7423157" y="2289540"/>
              <a:ext cx="779376" cy="1492874"/>
            </a:xfrm>
            <a:custGeom>
              <a:avLst/>
              <a:gdLst>
                <a:gd name="connsiteX0" fmla="*/ 212877 w 212979"/>
                <a:gd name="connsiteY0" fmla="*/ 66829 h 407955"/>
                <a:gd name="connsiteX1" fmla="*/ 168585 w 212979"/>
                <a:gd name="connsiteY1" fmla="*/ 149887 h 407955"/>
                <a:gd name="connsiteX2" fmla="*/ 201161 w 212979"/>
                <a:gd name="connsiteY2" fmla="*/ 157127 h 407955"/>
                <a:gd name="connsiteX3" fmla="*/ 178110 w 212979"/>
                <a:gd name="connsiteY3" fmla="*/ 278760 h 407955"/>
                <a:gd name="connsiteX4" fmla="*/ 83813 w 212979"/>
                <a:gd name="connsiteY4" fmla="*/ 407348 h 407955"/>
                <a:gd name="connsiteX5" fmla="*/ 74288 w 212979"/>
                <a:gd name="connsiteY5" fmla="*/ 364581 h 407955"/>
                <a:gd name="connsiteX6" fmla="*/ 45713 w 212979"/>
                <a:gd name="connsiteY6" fmla="*/ 355913 h 407955"/>
                <a:gd name="connsiteX7" fmla="*/ 14662 w 212979"/>
                <a:gd name="connsiteY7" fmla="*/ 312193 h 407955"/>
                <a:gd name="connsiteX8" fmla="*/ 3232 w 212979"/>
                <a:gd name="connsiteY8" fmla="*/ 314098 h 407955"/>
                <a:gd name="connsiteX9" fmla="*/ -103 w 212979"/>
                <a:gd name="connsiteY9" fmla="*/ 281808 h 407955"/>
                <a:gd name="connsiteX10" fmla="*/ 18947 w 212979"/>
                <a:gd name="connsiteY10" fmla="*/ 264378 h 407955"/>
                <a:gd name="connsiteX11" fmla="*/ 45523 w 212979"/>
                <a:gd name="connsiteY11" fmla="*/ 248947 h 407955"/>
                <a:gd name="connsiteX12" fmla="*/ 55048 w 212979"/>
                <a:gd name="connsiteY12" fmla="*/ 238374 h 407955"/>
                <a:gd name="connsiteX13" fmla="*/ 85718 w 212979"/>
                <a:gd name="connsiteY13" fmla="*/ 216086 h 407955"/>
                <a:gd name="connsiteX14" fmla="*/ 102482 w 212979"/>
                <a:gd name="connsiteY14" fmla="*/ 197703 h 407955"/>
                <a:gd name="connsiteX15" fmla="*/ 61620 w 212979"/>
                <a:gd name="connsiteY15" fmla="*/ 153792 h 407955"/>
                <a:gd name="connsiteX16" fmla="*/ 59334 w 212979"/>
                <a:gd name="connsiteY16" fmla="*/ 135790 h 407955"/>
                <a:gd name="connsiteX17" fmla="*/ 45332 w 212979"/>
                <a:gd name="connsiteY17" fmla="*/ 130647 h 407955"/>
                <a:gd name="connsiteX18" fmla="*/ 45332 w 212979"/>
                <a:gd name="connsiteY18" fmla="*/ 103215 h 407955"/>
                <a:gd name="connsiteX19" fmla="*/ 60667 w 212979"/>
                <a:gd name="connsiteY19" fmla="*/ 82355 h 407955"/>
                <a:gd name="connsiteX20" fmla="*/ 53619 w 212979"/>
                <a:gd name="connsiteY20" fmla="*/ 60067 h 407955"/>
                <a:gd name="connsiteX21" fmla="*/ 74383 w 212979"/>
                <a:gd name="connsiteY21" fmla="*/ 45112 h 407955"/>
                <a:gd name="connsiteX22" fmla="*/ 97053 w 212979"/>
                <a:gd name="connsiteY22" fmla="*/ 7012 h 407955"/>
                <a:gd name="connsiteX23" fmla="*/ 112864 w 212979"/>
                <a:gd name="connsiteY23" fmla="*/ -607 h 40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2979" h="407955">
                  <a:moveTo>
                    <a:pt x="212877" y="66829"/>
                  </a:moveTo>
                  <a:lnTo>
                    <a:pt x="168585" y="149887"/>
                  </a:lnTo>
                  <a:lnTo>
                    <a:pt x="201161" y="157127"/>
                  </a:lnTo>
                  <a:lnTo>
                    <a:pt x="178110" y="278760"/>
                  </a:lnTo>
                  <a:lnTo>
                    <a:pt x="83813" y="407348"/>
                  </a:lnTo>
                  <a:lnTo>
                    <a:pt x="74288" y="364581"/>
                  </a:lnTo>
                  <a:lnTo>
                    <a:pt x="45713" y="355913"/>
                  </a:lnTo>
                  <a:lnTo>
                    <a:pt x="14662" y="312193"/>
                  </a:lnTo>
                  <a:lnTo>
                    <a:pt x="3232" y="314098"/>
                  </a:lnTo>
                  <a:lnTo>
                    <a:pt x="-103" y="281808"/>
                  </a:lnTo>
                  <a:lnTo>
                    <a:pt x="18947" y="264378"/>
                  </a:lnTo>
                  <a:lnTo>
                    <a:pt x="45523" y="248947"/>
                  </a:lnTo>
                  <a:lnTo>
                    <a:pt x="55048" y="238374"/>
                  </a:lnTo>
                  <a:lnTo>
                    <a:pt x="85718" y="216086"/>
                  </a:lnTo>
                  <a:lnTo>
                    <a:pt x="102482" y="197703"/>
                  </a:lnTo>
                  <a:lnTo>
                    <a:pt x="61620" y="153792"/>
                  </a:lnTo>
                  <a:lnTo>
                    <a:pt x="59334" y="135790"/>
                  </a:lnTo>
                  <a:lnTo>
                    <a:pt x="45332" y="130647"/>
                  </a:lnTo>
                  <a:lnTo>
                    <a:pt x="45332" y="103215"/>
                  </a:lnTo>
                  <a:lnTo>
                    <a:pt x="60667" y="82355"/>
                  </a:lnTo>
                  <a:lnTo>
                    <a:pt x="53619" y="60067"/>
                  </a:lnTo>
                  <a:lnTo>
                    <a:pt x="74383" y="45112"/>
                  </a:lnTo>
                  <a:lnTo>
                    <a:pt x="97053" y="7012"/>
                  </a:lnTo>
                  <a:lnTo>
                    <a:pt x="112864" y="-607"/>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7" name="TextBox 6">
              <a:extLst>
                <a:ext uri="{FF2B5EF4-FFF2-40B4-BE49-F238E27FC236}">
                  <a16:creationId xmlns:a16="http://schemas.microsoft.com/office/drawing/2014/main" id="{D5854A7D-5160-4915-A1D8-4EF5F9DFA73F}"/>
                </a:ext>
              </a:extLst>
            </p:cNvPr>
            <p:cNvSpPr txBox="1"/>
            <p:nvPr/>
          </p:nvSpPr>
          <p:spPr>
            <a:xfrm>
              <a:off x="7112002" y="2859071"/>
              <a:ext cx="470000" cy="369332"/>
            </a:xfrm>
            <a:prstGeom prst="rect">
              <a:avLst/>
            </a:prstGeom>
            <a:noFill/>
          </p:spPr>
          <p:txBody>
            <a:bodyPr wrap="none" rtlCol="0">
              <a:spAutoFit/>
            </a:bodyPr>
            <a:lstStyle/>
            <a:p>
              <a:r>
                <a:rPr lang="en-US" b="1" dirty="0">
                  <a:solidFill>
                    <a:schemeClr val="bg1"/>
                  </a:solidFill>
                </a:rPr>
                <a:t>NJ</a:t>
              </a:r>
            </a:p>
          </p:txBody>
        </p:sp>
      </p:grpSp>
      <p:grpSp>
        <p:nvGrpSpPr>
          <p:cNvPr id="12" name="Group 11">
            <a:extLst>
              <a:ext uri="{FF2B5EF4-FFF2-40B4-BE49-F238E27FC236}">
                <a16:creationId xmlns:a16="http://schemas.microsoft.com/office/drawing/2014/main" id="{D6B6CF82-0123-9E2C-B46A-7FB2D8142074}"/>
              </a:ext>
            </a:extLst>
          </p:cNvPr>
          <p:cNvGrpSpPr/>
          <p:nvPr/>
        </p:nvGrpSpPr>
        <p:grpSpPr>
          <a:xfrm>
            <a:off x="2442315" y="2177097"/>
            <a:ext cx="2871796" cy="1847350"/>
            <a:chOff x="2442315" y="2177097"/>
            <a:chExt cx="2871796" cy="1847350"/>
          </a:xfrm>
        </p:grpSpPr>
        <p:sp>
          <p:nvSpPr>
            <p:cNvPr id="5" name="Graphic 3">
              <a:extLst>
                <a:ext uri="{FF2B5EF4-FFF2-40B4-BE49-F238E27FC236}">
                  <a16:creationId xmlns:a16="http://schemas.microsoft.com/office/drawing/2014/main" id="{857C0EB2-EC11-C145-F8A8-4C8C3D1706F6}"/>
                </a:ext>
              </a:extLst>
            </p:cNvPr>
            <p:cNvSpPr>
              <a:spLocks noChangeAspect="1"/>
            </p:cNvSpPr>
            <p:nvPr/>
          </p:nvSpPr>
          <p:spPr>
            <a:xfrm>
              <a:off x="2442315" y="2177097"/>
              <a:ext cx="2871796" cy="1847350"/>
            </a:xfrm>
            <a:custGeom>
              <a:avLst/>
              <a:gdLst>
                <a:gd name="connsiteX0" fmla="*/ 988477 w 990885"/>
                <a:gd name="connsiteY0" fmla="*/ 457951 h 637412"/>
                <a:gd name="connsiteX1" fmla="*/ 971142 w 990885"/>
                <a:gd name="connsiteY1" fmla="*/ 457951 h 637412"/>
                <a:gd name="connsiteX2" fmla="*/ 971142 w 990885"/>
                <a:gd name="connsiteY2" fmla="*/ 501195 h 637412"/>
                <a:gd name="connsiteX3" fmla="*/ 987810 w 990885"/>
                <a:gd name="connsiteY3" fmla="*/ 524912 h 637412"/>
                <a:gd name="connsiteX4" fmla="*/ 984667 w 990885"/>
                <a:gd name="connsiteY4" fmla="*/ 543962 h 637412"/>
                <a:gd name="connsiteX5" fmla="*/ 977904 w 990885"/>
                <a:gd name="connsiteY5" fmla="*/ 572537 h 637412"/>
                <a:gd name="connsiteX6" fmla="*/ 967427 w 990885"/>
                <a:gd name="connsiteY6" fmla="*/ 601112 h 637412"/>
                <a:gd name="connsiteX7" fmla="*/ 988477 w 990885"/>
                <a:gd name="connsiteY7" fmla="*/ 620638 h 637412"/>
                <a:gd name="connsiteX8" fmla="*/ 988477 w 990885"/>
                <a:gd name="connsiteY8" fmla="*/ 636735 h 637412"/>
                <a:gd name="connsiteX9" fmla="*/ 966570 w 990885"/>
                <a:gd name="connsiteY9" fmla="*/ 634259 h 637412"/>
                <a:gd name="connsiteX10" fmla="*/ 955616 w 990885"/>
                <a:gd name="connsiteY10" fmla="*/ 625781 h 637412"/>
                <a:gd name="connsiteX11" fmla="*/ 949710 w 990885"/>
                <a:gd name="connsiteY11" fmla="*/ 611209 h 637412"/>
                <a:gd name="connsiteX12" fmla="*/ 914087 w 990885"/>
                <a:gd name="connsiteY12" fmla="*/ 596540 h 637412"/>
                <a:gd name="connsiteX13" fmla="*/ 880559 w 990885"/>
                <a:gd name="connsiteY13" fmla="*/ 573871 h 637412"/>
                <a:gd name="connsiteX14" fmla="*/ 834172 w 990885"/>
                <a:gd name="connsiteY14" fmla="*/ 575680 h 637412"/>
                <a:gd name="connsiteX15" fmla="*/ 803406 w 990885"/>
                <a:gd name="connsiteY15" fmla="*/ 574918 h 637412"/>
                <a:gd name="connsiteX16" fmla="*/ 792262 w 990885"/>
                <a:gd name="connsiteY16" fmla="*/ 583110 h 637412"/>
                <a:gd name="connsiteX17" fmla="*/ 744637 w 990885"/>
                <a:gd name="connsiteY17" fmla="*/ 569013 h 637412"/>
                <a:gd name="connsiteX18" fmla="*/ 711109 w 990885"/>
                <a:gd name="connsiteY18" fmla="*/ 546819 h 637412"/>
                <a:gd name="connsiteX19" fmla="*/ 3116 w 990885"/>
                <a:gd name="connsiteY19" fmla="*/ 546819 h 637412"/>
                <a:gd name="connsiteX20" fmla="*/ -218 w 990885"/>
                <a:gd name="connsiteY20" fmla="*/ 180012 h 637412"/>
                <a:gd name="connsiteX21" fmla="*/ 6450 w 990885"/>
                <a:gd name="connsiteY21" fmla="*/ 11134 h 637412"/>
                <a:gd name="connsiteX22" fmla="*/ 254100 w 990885"/>
                <a:gd name="connsiteY22" fmla="*/ 10371 h 637412"/>
                <a:gd name="connsiteX23" fmla="*/ 520038 w 990885"/>
                <a:gd name="connsiteY23" fmla="*/ 9514 h 637412"/>
                <a:gd name="connsiteX24" fmla="*/ 730635 w 990885"/>
                <a:gd name="connsiteY24" fmla="*/ 9514 h 637412"/>
                <a:gd name="connsiteX25" fmla="*/ 977238 w 990885"/>
                <a:gd name="connsiteY25" fmla="*/ -677 h 637412"/>
                <a:gd name="connsiteX26" fmla="*/ 975047 w 990885"/>
                <a:gd name="connsiteY26" fmla="*/ 26469 h 637412"/>
                <a:gd name="connsiteX27" fmla="*/ 946472 w 990885"/>
                <a:gd name="connsiteY27" fmla="*/ 47043 h 637412"/>
                <a:gd name="connsiteX28" fmla="*/ 939423 w 990885"/>
                <a:gd name="connsiteY28" fmla="*/ 72189 h 637412"/>
                <a:gd name="connsiteX29" fmla="*/ 952187 w 990885"/>
                <a:gd name="connsiteY29" fmla="*/ 100764 h 637412"/>
                <a:gd name="connsiteX30" fmla="*/ 974856 w 990885"/>
                <a:gd name="connsiteY30" fmla="*/ 115051 h 637412"/>
                <a:gd name="connsiteX31" fmla="*/ 990668 w 990885"/>
                <a:gd name="connsiteY31" fmla="*/ 289835 h 63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90885" h="637412">
                  <a:moveTo>
                    <a:pt x="988477" y="457951"/>
                  </a:moveTo>
                  <a:lnTo>
                    <a:pt x="971142" y="457951"/>
                  </a:lnTo>
                  <a:lnTo>
                    <a:pt x="971142" y="501195"/>
                  </a:lnTo>
                  <a:lnTo>
                    <a:pt x="987810" y="524912"/>
                  </a:lnTo>
                  <a:lnTo>
                    <a:pt x="984667" y="543962"/>
                  </a:lnTo>
                  <a:lnTo>
                    <a:pt x="977904" y="572537"/>
                  </a:lnTo>
                  <a:lnTo>
                    <a:pt x="967427" y="601112"/>
                  </a:lnTo>
                  <a:lnTo>
                    <a:pt x="988477" y="620638"/>
                  </a:lnTo>
                  <a:lnTo>
                    <a:pt x="988477" y="636735"/>
                  </a:lnTo>
                  <a:lnTo>
                    <a:pt x="966570" y="634259"/>
                  </a:lnTo>
                  <a:lnTo>
                    <a:pt x="955616" y="625781"/>
                  </a:lnTo>
                  <a:lnTo>
                    <a:pt x="949710" y="611209"/>
                  </a:lnTo>
                  <a:lnTo>
                    <a:pt x="914087" y="596540"/>
                  </a:lnTo>
                  <a:lnTo>
                    <a:pt x="880559" y="573871"/>
                  </a:lnTo>
                  <a:lnTo>
                    <a:pt x="834172" y="575680"/>
                  </a:lnTo>
                  <a:lnTo>
                    <a:pt x="803406" y="574918"/>
                  </a:lnTo>
                  <a:lnTo>
                    <a:pt x="792262" y="583110"/>
                  </a:lnTo>
                  <a:lnTo>
                    <a:pt x="744637" y="569013"/>
                  </a:lnTo>
                  <a:lnTo>
                    <a:pt x="711109" y="546819"/>
                  </a:lnTo>
                  <a:lnTo>
                    <a:pt x="3116" y="546819"/>
                  </a:lnTo>
                  <a:lnTo>
                    <a:pt x="-218" y="180012"/>
                  </a:lnTo>
                  <a:lnTo>
                    <a:pt x="6450" y="11134"/>
                  </a:lnTo>
                  <a:lnTo>
                    <a:pt x="254100" y="10371"/>
                  </a:lnTo>
                  <a:lnTo>
                    <a:pt x="520038" y="9514"/>
                  </a:lnTo>
                  <a:lnTo>
                    <a:pt x="730635" y="9514"/>
                  </a:lnTo>
                  <a:lnTo>
                    <a:pt x="977238" y="-677"/>
                  </a:lnTo>
                  <a:lnTo>
                    <a:pt x="975047" y="26469"/>
                  </a:lnTo>
                  <a:lnTo>
                    <a:pt x="946472" y="47043"/>
                  </a:lnTo>
                  <a:lnTo>
                    <a:pt x="939423" y="72189"/>
                  </a:lnTo>
                  <a:lnTo>
                    <a:pt x="952187" y="100764"/>
                  </a:lnTo>
                  <a:lnTo>
                    <a:pt x="974856" y="115051"/>
                  </a:lnTo>
                  <a:lnTo>
                    <a:pt x="990668" y="289835"/>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p>
          </p:txBody>
        </p:sp>
        <p:sp>
          <p:nvSpPr>
            <p:cNvPr id="8" name="TextBox 7">
              <a:extLst>
                <a:ext uri="{FF2B5EF4-FFF2-40B4-BE49-F238E27FC236}">
                  <a16:creationId xmlns:a16="http://schemas.microsoft.com/office/drawing/2014/main" id="{D51B5D4F-114F-7EFB-CFB0-96CF3B52D3D4}"/>
                </a:ext>
              </a:extLst>
            </p:cNvPr>
            <p:cNvSpPr txBox="1"/>
            <p:nvPr/>
          </p:nvSpPr>
          <p:spPr>
            <a:xfrm>
              <a:off x="3646341" y="2792794"/>
              <a:ext cx="484428" cy="369332"/>
            </a:xfrm>
            <a:prstGeom prst="rect">
              <a:avLst/>
            </a:prstGeom>
            <a:noFill/>
          </p:spPr>
          <p:txBody>
            <a:bodyPr wrap="square" rtlCol="0">
              <a:spAutoFit/>
            </a:bodyPr>
            <a:lstStyle/>
            <a:p>
              <a:r>
                <a:rPr lang="en-US" b="1" dirty="0">
                  <a:solidFill>
                    <a:schemeClr val="bg1"/>
                  </a:solidFill>
                </a:rPr>
                <a:t>SD</a:t>
              </a:r>
            </a:p>
          </p:txBody>
        </p:sp>
      </p:grpSp>
      <p:sp>
        <p:nvSpPr>
          <p:cNvPr id="4" name="TextBox 3">
            <a:extLst>
              <a:ext uri="{FF2B5EF4-FFF2-40B4-BE49-F238E27FC236}">
                <a16:creationId xmlns:a16="http://schemas.microsoft.com/office/drawing/2014/main" id="{4B838B25-55D2-7EF2-3E73-04017D6A9FD8}"/>
              </a:ext>
            </a:extLst>
          </p:cNvPr>
          <p:cNvSpPr txBox="1"/>
          <p:nvPr/>
        </p:nvSpPr>
        <p:spPr>
          <a:xfrm>
            <a:off x="2484183" y="4351945"/>
            <a:ext cx="2662210" cy="1077218"/>
          </a:xfrm>
          <a:prstGeom prst="rect">
            <a:avLst/>
          </a:prstGeom>
          <a:noFill/>
        </p:spPr>
        <p:txBody>
          <a:bodyPr wrap="square">
            <a:spAutoFit/>
          </a:bodyPr>
          <a:lstStyle/>
          <a:p>
            <a:pPr algn="ctr"/>
            <a:r>
              <a:rPr lang="en-US" sz="1600" b="0" i="0" u="none" strike="noStrike" baseline="0" dirty="0">
                <a:solidFill>
                  <a:srgbClr val="000000"/>
                </a:solidFill>
                <a:latin typeface="Segoe UI" panose="020B0502040204020203" pitchFamily="34" charset="0"/>
              </a:rPr>
              <a:t>Develop and deploy innovative rural measures to reduce serious injury and fatal crashes </a:t>
            </a:r>
          </a:p>
        </p:txBody>
      </p:sp>
      <p:sp>
        <p:nvSpPr>
          <p:cNvPr id="10" name="TextBox 9">
            <a:extLst>
              <a:ext uri="{FF2B5EF4-FFF2-40B4-BE49-F238E27FC236}">
                <a16:creationId xmlns:a16="http://schemas.microsoft.com/office/drawing/2014/main" id="{4FAED383-290F-D66E-B4CC-0FAEEE018B2D}"/>
              </a:ext>
            </a:extLst>
          </p:cNvPr>
          <p:cNvSpPr txBox="1"/>
          <p:nvPr/>
        </p:nvSpPr>
        <p:spPr>
          <a:xfrm>
            <a:off x="6713166" y="4351945"/>
            <a:ext cx="2662210" cy="1077218"/>
          </a:xfrm>
          <a:prstGeom prst="rect">
            <a:avLst/>
          </a:prstGeom>
          <a:noFill/>
        </p:spPr>
        <p:txBody>
          <a:bodyPr wrap="square">
            <a:spAutoFit/>
          </a:bodyPr>
          <a:lstStyle/>
          <a:p>
            <a:pPr algn="ctr"/>
            <a:r>
              <a:rPr lang="en-US" sz="1600" b="0" i="0" u="none" strike="noStrike" baseline="0" dirty="0">
                <a:latin typeface="Segoe UI" panose="020B0502040204020203" pitchFamily="34" charset="0"/>
              </a:rPr>
              <a:t>Deploy Red Clearance Extension System to reduce conflicts between vehicles, pedestrians, and cyclists </a:t>
            </a:r>
          </a:p>
        </p:txBody>
      </p:sp>
    </p:spTree>
    <p:extLst>
      <p:ext uri="{BB962C8B-B14F-4D97-AF65-F5344CB8AC3E}">
        <p14:creationId xmlns:p14="http://schemas.microsoft.com/office/powerpoint/2010/main" val="185937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Snipped 3">
            <a:extLst>
              <a:ext uri="{FF2B5EF4-FFF2-40B4-BE49-F238E27FC236}">
                <a16:creationId xmlns:a16="http://schemas.microsoft.com/office/drawing/2014/main" id="{DE33383B-6E93-BDEB-232F-18C7C8B86DDE}"/>
              </a:ext>
            </a:extLst>
          </p:cNvPr>
          <p:cNvSpPr/>
          <p:nvPr/>
        </p:nvSpPr>
        <p:spPr>
          <a:xfrm rot="10800000" flipH="1">
            <a:off x="3848099" y="1857373"/>
            <a:ext cx="3314576" cy="4805363"/>
          </a:xfrm>
          <a:prstGeom prst="snip2DiagRect">
            <a:avLst>
              <a:gd name="adj1" fmla="val 0"/>
              <a:gd name="adj2" fmla="val 17786"/>
            </a:avLst>
          </a:prstGeom>
          <a:gradFill flip="none" rotWithShape="1">
            <a:gsLst>
              <a:gs pos="0">
                <a:schemeClr val="accent1">
                  <a:lumMod val="75000"/>
                </a:schemeClr>
              </a:gs>
              <a:gs pos="80000">
                <a:schemeClr val="accent1">
                  <a:lumMod val="60000"/>
                  <a:lumOff val="4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85C80-F065-B907-E971-95907D0F158E}"/>
              </a:ext>
            </a:extLst>
          </p:cNvPr>
          <p:cNvSpPr>
            <a:spLocks noGrp="1"/>
          </p:cNvSpPr>
          <p:nvPr>
            <p:ph type="title"/>
          </p:nvPr>
        </p:nvSpPr>
        <p:spPr/>
        <p:txBody>
          <a:bodyPr>
            <a:normAutofit fontScale="90000"/>
          </a:bodyPr>
          <a:lstStyle/>
          <a:p>
            <a:r>
              <a:rPr lang="en-US" dirty="0"/>
              <a:t>Initial Deployment States:  Integrated approach</a:t>
            </a:r>
          </a:p>
        </p:txBody>
      </p:sp>
      <p:sp>
        <p:nvSpPr>
          <p:cNvPr id="5" name="TextBox 4">
            <a:extLst>
              <a:ext uri="{FF2B5EF4-FFF2-40B4-BE49-F238E27FC236}">
                <a16:creationId xmlns:a16="http://schemas.microsoft.com/office/drawing/2014/main" id="{ADDEF897-D297-A4B9-6CCF-EE3E49544A10}"/>
              </a:ext>
            </a:extLst>
          </p:cNvPr>
          <p:cNvSpPr txBox="1"/>
          <p:nvPr/>
        </p:nvSpPr>
        <p:spPr>
          <a:xfrm>
            <a:off x="4028138" y="4148198"/>
            <a:ext cx="2954496" cy="1477328"/>
          </a:xfrm>
          <a:prstGeom prst="rect">
            <a:avLst/>
          </a:prstGeom>
          <a:noFill/>
        </p:spPr>
        <p:txBody>
          <a:bodyPr wrap="square">
            <a:spAutoFit/>
          </a:bodyPr>
          <a:lstStyle/>
          <a:p>
            <a:pPr algn="ctr"/>
            <a:r>
              <a:rPr lang="en-US" sz="1800" b="0" i="0" u="none" strike="noStrike" baseline="0" dirty="0">
                <a:latin typeface="Segoe UI" panose="020B0502040204020203" pitchFamily="34" charset="0"/>
              </a:rPr>
              <a:t>Advance Improve I-70 Program to deliver a safer, more efficient, and more resilient Interstate across Missouri </a:t>
            </a:r>
          </a:p>
        </p:txBody>
      </p:sp>
      <p:sp>
        <p:nvSpPr>
          <p:cNvPr id="3" name="Freeform: Shape 2">
            <a:extLst>
              <a:ext uri="{FF2B5EF4-FFF2-40B4-BE49-F238E27FC236}">
                <a16:creationId xmlns:a16="http://schemas.microsoft.com/office/drawing/2014/main" id="{340685BF-D922-322A-9452-0D6A991B217A}"/>
              </a:ext>
            </a:extLst>
          </p:cNvPr>
          <p:cNvSpPr/>
          <p:nvPr/>
        </p:nvSpPr>
        <p:spPr>
          <a:xfrm>
            <a:off x="4369132" y="2046073"/>
            <a:ext cx="2272508" cy="1956881"/>
          </a:xfrm>
          <a:custGeom>
            <a:avLst/>
            <a:gdLst>
              <a:gd name="connsiteX0" fmla="*/ 682657 w 685800"/>
              <a:gd name="connsiteY0" fmla="*/ 481298 h 590550"/>
              <a:gd name="connsiteX1" fmla="*/ 682657 w 685800"/>
              <a:gd name="connsiteY1" fmla="*/ 478536 h 590550"/>
              <a:gd name="connsiteX2" fmla="*/ 685419 w 685800"/>
              <a:gd name="connsiteY2" fmla="*/ 476917 h 590550"/>
              <a:gd name="connsiteX3" fmla="*/ 685610 w 685800"/>
              <a:gd name="connsiteY3" fmla="*/ 476726 h 590550"/>
              <a:gd name="connsiteX4" fmla="*/ 689515 w 685800"/>
              <a:gd name="connsiteY4" fmla="*/ 463772 h 590550"/>
              <a:gd name="connsiteX5" fmla="*/ 689515 w 685800"/>
              <a:gd name="connsiteY5" fmla="*/ 463582 h 590550"/>
              <a:gd name="connsiteX6" fmla="*/ 685800 w 685800"/>
              <a:gd name="connsiteY6" fmla="*/ 458819 h 590550"/>
              <a:gd name="connsiteX7" fmla="*/ 685610 w 685800"/>
              <a:gd name="connsiteY7" fmla="*/ 458724 h 590550"/>
              <a:gd name="connsiteX8" fmla="*/ 665893 w 685800"/>
              <a:gd name="connsiteY8" fmla="*/ 456629 h 590550"/>
              <a:gd name="connsiteX9" fmla="*/ 659130 w 685800"/>
              <a:gd name="connsiteY9" fmla="*/ 451104 h 590550"/>
              <a:gd name="connsiteX10" fmla="*/ 655511 w 685800"/>
              <a:gd name="connsiteY10" fmla="*/ 442150 h 590550"/>
              <a:gd name="connsiteX11" fmla="*/ 649129 w 685800"/>
              <a:gd name="connsiteY11" fmla="*/ 430340 h 590550"/>
              <a:gd name="connsiteX12" fmla="*/ 646557 w 685800"/>
              <a:gd name="connsiteY12" fmla="*/ 426625 h 590550"/>
              <a:gd name="connsiteX13" fmla="*/ 646462 w 685800"/>
              <a:gd name="connsiteY13" fmla="*/ 415481 h 590550"/>
              <a:gd name="connsiteX14" fmla="*/ 649986 w 685800"/>
              <a:gd name="connsiteY14" fmla="*/ 414528 h 590550"/>
              <a:gd name="connsiteX15" fmla="*/ 651224 w 685800"/>
              <a:gd name="connsiteY15" fmla="*/ 413861 h 590550"/>
              <a:gd name="connsiteX16" fmla="*/ 651320 w 685800"/>
              <a:gd name="connsiteY16" fmla="*/ 413861 h 590550"/>
              <a:gd name="connsiteX17" fmla="*/ 651320 w 685800"/>
              <a:gd name="connsiteY17" fmla="*/ 413766 h 590550"/>
              <a:gd name="connsiteX18" fmla="*/ 651415 w 685800"/>
              <a:gd name="connsiteY18" fmla="*/ 413671 h 590550"/>
              <a:gd name="connsiteX19" fmla="*/ 651605 w 685800"/>
              <a:gd name="connsiteY19" fmla="*/ 413385 h 590550"/>
              <a:gd name="connsiteX20" fmla="*/ 651986 w 685800"/>
              <a:gd name="connsiteY20" fmla="*/ 412147 h 590550"/>
              <a:gd name="connsiteX21" fmla="*/ 652367 w 685800"/>
              <a:gd name="connsiteY21" fmla="*/ 408146 h 590550"/>
              <a:gd name="connsiteX22" fmla="*/ 652463 w 685800"/>
              <a:gd name="connsiteY22" fmla="*/ 407956 h 590550"/>
              <a:gd name="connsiteX23" fmla="*/ 652463 w 685800"/>
              <a:gd name="connsiteY23" fmla="*/ 407861 h 590550"/>
              <a:gd name="connsiteX24" fmla="*/ 651796 w 685800"/>
              <a:gd name="connsiteY24" fmla="*/ 405575 h 590550"/>
              <a:gd name="connsiteX25" fmla="*/ 651796 w 685800"/>
              <a:gd name="connsiteY25" fmla="*/ 405289 h 590550"/>
              <a:gd name="connsiteX26" fmla="*/ 650081 w 685800"/>
              <a:gd name="connsiteY26" fmla="*/ 401479 h 590550"/>
              <a:gd name="connsiteX27" fmla="*/ 648748 w 685800"/>
              <a:gd name="connsiteY27" fmla="*/ 399860 h 590550"/>
              <a:gd name="connsiteX28" fmla="*/ 646081 w 685800"/>
              <a:gd name="connsiteY28" fmla="*/ 397193 h 590550"/>
              <a:gd name="connsiteX29" fmla="*/ 644176 w 685800"/>
              <a:gd name="connsiteY29" fmla="*/ 394430 h 590550"/>
              <a:gd name="connsiteX30" fmla="*/ 641318 w 685800"/>
              <a:gd name="connsiteY30" fmla="*/ 389001 h 590550"/>
              <a:gd name="connsiteX31" fmla="*/ 640652 w 685800"/>
              <a:gd name="connsiteY31" fmla="*/ 386429 h 590550"/>
              <a:gd name="connsiteX32" fmla="*/ 640556 w 685800"/>
              <a:gd name="connsiteY32" fmla="*/ 385191 h 590550"/>
              <a:gd name="connsiteX33" fmla="*/ 640556 w 685800"/>
              <a:gd name="connsiteY33" fmla="*/ 384429 h 590550"/>
              <a:gd name="connsiteX34" fmla="*/ 640556 w 685800"/>
              <a:gd name="connsiteY34" fmla="*/ 384334 h 590550"/>
              <a:gd name="connsiteX35" fmla="*/ 622840 w 685800"/>
              <a:gd name="connsiteY35" fmla="*/ 355092 h 590550"/>
              <a:gd name="connsiteX36" fmla="*/ 622745 w 685800"/>
              <a:gd name="connsiteY36" fmla="*/ 354997 h 590550"/>
              <a:gd name="connsiteX37" fmla="*/ 595313 w 685800"/>
              <a:gd name="connsiteY37" fmla="*/ 347377 h 590550"/>
              <a:gd name="connsiteX38" fmla="*/ 566452 w 685800"/>
              <a:gd name="connsiteY38" fmla="*/ 321183 h 590550"/>
              <a:gd name="connsiteX39" fmla="*/ 561308 w 685800"/>
              <a:gd name="connsiteY39" fmla="*/ 317278 h 590550"/>
              <a:gd name="connsiteX40" fmla="*/ 561308 w 685800"/>
              <a:gd name="connsiteY40" fmla="*/ 317278 h 590550"/>
              <a:gd name="connsiteX41" fmla="*/ 552831 w 685800"/>
              <a:gd name="connsiteY41" fmla="*/ 308991 h 590550"/>
              <a:gd name="connsiteX42" fmla="*/ 552545 w 685800"/>
              <a:gd name="connsiteY42" fmla="*/ 308705 h 590550"/>
              <a:gd name="connsiteX43" fmla="*/ 550355 w 685800"/>
              <a:gd name="connsiteY43" fmla="*/ 305753 h 590550"/>
              <a:gd name="connsiteX44" fmla="*/ 549212 w 685800"/>
              <a:gd name="connsiteY44" fmla="*/ 302800 h 590550"/>
              <a:gd name="connsiteX45" fmla="*/ 547878 w 685800"/>
              <a:gd name="connsiteY45" fmla="*/ 296990 h 590550"/>
              <a:gd name="connsiteX46" fmla="*/ 547688 w 685800"/>
              <a:gd name="connsiteY46" fmla="*/ 291560 h 590550"/>
              <a:gd name="connsiteX47" fmla="*/ 547688 w 685800"/>
              <a:gd name="connsiteY47" fmla="*/ 290322 h 590550"/>
              <a:gd name="connsiteX48" fmla="*/ 547878 w 685800"/>
              <a:gd name="connsiteY48" fmla="*/ 289750 h 590550"/>
              <a:gd name="connsiteX49" fmla="*/ 549402 w 685800"/>
              <a:gd name="connsiteY49" fmla="*/ 284702 h 590550"/>
              <a:gd name="connsiteX50" fmla="*/ 549783 w 685800"/>
              <a:gd name="connsiteY50" fmla="*/ 283845 h 590550"/>
              <a:gd name="connsiteX51" fmla="*/ 550069 w 685800"/>
              <a:gd name="connsiteY51" fmla="*/ 283464 h 590550"/>
              <a:gd name="connsiteX52" fmla="*/ 550164 w 685800"/>
              <a:gd name="connsiteY52" fmla="*/ 283464 h 590550"/>
              <a:gd name="connsiteX53" fmla="*/ 550164 w 685800"/>
              <a:gd name="connsiteY53" fmla="*/ 283464 h 590550"/>
              <a:gd name="connsiteX54" fmla="*/ 557117 w 685800"/>
              <a:gd name="connsiteY54" fmla="*/ 265176 h 590550"/>
              <a:gd name="connsiteX55" fmla="*/ 557594 w 685800"/>
              <a:gd name="connsiteY55" fmla="*/ 263557 h 590550"/>
              <a:gd name="connsiteX56" fmla="*/ 557498 w 685800"/>
              <a:gd name="connsiteY56" fmla="*/ 263366 h 590550"/>
              <a:gd name="connsiteX57" fmla="*/ 557498 w 685800"/>
              <a:gd name="connsiteY57" fmla="*/ 263271 h 590550"/>
              <a:gd name="connsiteX58" fmla="*/ 564071 w 685800"/>
              <a:gd name="connsiteY58" fmla="*/ 246221 h 590550"/>
              <a:gd name="connsiteX59" fmla="*/ 562070 w 685800"/>
              <a:gd name="connsiteY59" fmla="*/ 235934 h 590550"/>
              <a:gd name="connsiteX60" fmla="*/ 562165 w 685800"/>
              <a:gd name="connsiteY60" fmla="*/ 235839 h 590550"/>
              <a:gd name="connsiteX61" fmla="*/ 569500 w 685800"/>
              <a:gd name="connsiteY61" fmla="*/ 226886 h 590550"/>
              <a:gd name="connsiteX62" fmla="*/ 569500 w 685800"/>
              <a:gd name="connsiteY62" fmla="*/ 226790 h 590550"/>
              <a:gd name="connsiteX63" fmla="*/ 569500 w 685800"/>
              <a:gd name="connsiteY63" fmla="*/ 226790 h 590550"/>
              <a:gd name="connsiteX64" fmla="*/ 569786 w 685800"/>
              <a:gd name="connsiteY64" fmla="*/ 225552 h 590550"/>
              <a:gd name="connsiteX65" fmla="*/ 570167 w 685800"/>
              <a:gd name="connsiteY65" fmla="*/ 222504 h 590550"/>
              <a:gd name="connsiteX66" fmla="*/ 570071 w 685800"/>
              <a:gd name="connsiteY66" fmla="*/ 221742 h 590550"/>
              <a:gd name="connsiteX67" fmla="*/ 569595 w 685800"/>
              <a:gd name="connsiteY67" fmla="*/ 220980 h 590550"/>
              <a:gd name="connsiteX68" fmla="*/ 559689 w 685800"/>
              <a:gd name="connsiteY68" fmla="*/ 214884 h 590550"/>
              <a:gd name="connsiteX69" fmla="*/ 557689 w 685800"/>
              <a:gd name="connsiteY69" fmla="*/ 213741 h 590550"/>
              <a:gd name="connsiteX70" fmla="*/ 555117 w 685800"/>
              <a:gd name="connsiteY70" fmla="*/ 212503 h 590550"/>
              <a:gd name="connsiteX71" fmla="*/ 552545 w 685800"/>
              <a:gd name="connsiteY71" fmla="*/ 211741 h 590550"/>
              <a:gd name="connsiteX72" fmla="*/ 534638 w 685800"/>
              <a:gd name="connsiteY72" fmla="*/ 207359 h 590550"/>
              <a:gd name="connsiteX73" fmla="*/ 513302 w 685800"/>
              <a:gd name="connsiteY73" fmla="*/ 212979 h 590550"/>
              <a:gd name="connsiteX74" fmla="*/ 508063 w 685800"/>
              <a:gd name="connsiteY74" fmla="*/ 198596 h 590550"/>
              <a:gd name="connsiteX75" fmla="*/ 507778 w 685800"/>
              <a:gd name="connsiteY75" fmla="*/ 197739 h 590550"/>
              <a:gd name="connsiteX76" fmla="*/ 507873 w 685800"/>
              <a:gd name="connsiteY76" fmla="*/ 197358 h 590550"/>
              <a:gd name="connsiteX77" fmla="*/ 510540 w 685800"/>
              <a:gd name="connsiteY77" fmla="*/ 193167 h 590550"/>
              <a:gd name="connsiteX78" fmla="*/ 510635 w 685800"/>
              <a:gd name="connsiteY78" fmla="*/ 193072 h 590550"/>
              <a:gd name="connsiteX79" fmla="*/ 510730 w 685800"/>
              <a:gd name="connsiteY79" fmla="*/ 191453 h 590550"/>
              <a:gd name="connsiteX80" fmla="*/ 505968 w 685800"/>
              <a:gd name="connsiteY80" fmla="*/ 175450 h 590550"/>
              <a:gd name="connsiteX81" fmla="*/ 505778 w 685800"/>
              <a:gd name="connsiteY81" fmla="*/ 175260 h 590550"/>
              <a:gd name="connsiteX82" fmla="*/ 505587 w 685800"/>
              <a:gd name="connsiteY82" fmla="*/ 175260 h 590550"/>
              <a:gd name="connsiteX83" fmla="*/ 481394 w 685800"/>
              <a:gd name="connsiteY83" fmla="*/ 153734 h 590550"/>
              <a:gd name="connsiteX84" fmla="*/ 457390 w 685800"/>
              <a:gd name="connsiteY84" fmla="*/ 128873 h 590550"/>
              <a:gd name="connsiteX85" fmla="*/ 457486 w 685800"/>
              <a:gd name="connsiteY85" fmla="*/ 128683 h 590550"/>
              <a:gd name="connsiteX86" fmla="*/ 443484 w 685800"/>
              <a:gd name="connsiteY86" fmla="*/ 118015 h 590550"/>
              <a:gd name="connsiteX87" fmla="*/ 437674 w 685800"/>
              <a:gd name="connsiteY87" fmla="*/ 108680 h 590550"/>
              <a:gd name="connsiteX88" fmla="*/ 427672 w 685800"/>
              <a:gd name="connsiteY88" fmla="*/ 84677 h 590550"/>
              <a:gd name="connsiteX89" fmla="*/ 420719 w 685800"/>
              <a:gd name="connsiteY89" fmla="*/ 51530 h 590550"/>
              <a:gd name="connsiteX90" fmla="*/ 421386 w 685800"/>
              <a:gd name="connsiteY90" fmla="*/ 45149 h 590550"/>
              <a:gd name="connsiteX91" fmla="*/ 428625 w 685800"/>
              <a:gd name="connsiteY91" fmla="*/ 27908 h 590550"/>
              <a:gd name="connsiteX92" fmla="*/ 428435 w 685800"/>
              <a:gd name="connsiteY92" fmla="*/ 27623 h 590550"/>
              <a:gd name="connsiteX93" fmla="*/ 422053 w 685800"/>
              <a:gd name="connsiteY93" fmla="*/ 27146 h 590550"/>
              <a:gd name="connsiteX94" fmla="*/ 418052 w 685800"/>
              <a:gd name="connsiteY94" fmla="*/ 23908 h 590550"/>
              <a:gd name="connsiteX95" fmla="*/ 408146 w 685800"/>
              <a:gd name="connsiteY95" fmla="*/ 11716 h 590550"/>
              <a:gd name="connsiteX96" fmla="*/ 407765 w 685800"/>
              <a:gd name="connsiteY96" fmla="*/ 10858 h 590550"/>
              <a:gd name="connsiteX97" fmla="*/ 408146 w 685800"/>
              <a:gd name="connsiteY97" fmla="*/ 8287 h 590550"/>
              <a:gd name="connsiteX98" fmla="*/ 407861 w 685800"/>
              <a:gd name="connsiteY98" fmla="*/ 7334 h 590550"/>
              <a:gd name="connsiteX99" fmla="*/ 407765 w 685800"/>
              <a:gd name="connsiteY99" fmla="*/ 7239 h 590550"/>
              <a:gd name="connsiteX100" fmla="*/ 399955 w 685800"/>
              <a:gd name="connsiteY100" fmla="*/ 1333 h 590550"/>
              <a:gd name="connsiteX101" fmla="*/ 397955 w 685800"/>
              <a:gd name="connsiteY101" fmla="*/ 95 h 590550"/>
              <a:gd name="connsiteX102" fmla="*/ 397859 w 685800"/>
              <a:gd name="connsiteY102" fmla="*/ 0 h 590550"/>
              <a:gd name="connsiteX103" fmla="*/ 375571 w 685800"/>
              <a:gd name="connsiteY103" fmla="*/ 95 h 590550"/>
              <a:gd name="connsiteX104" fmla="*/ 375476 w 685800"/>
              <a:gd name="connsiteY104" fmla="*/ 95 h 590550"/>
              <a:gd name="connsiteX105" fmla="*/ 375476 w 685800"/>
              <a:gd name="connsiteY105" fmla="*/ 95 h 590550"/>
              <a:gd name="connsiteX106" fmla="*/ 352330 w 685800"/>
              <a:gd name="connsiteY106" fmla="*/ 1715 h 590550"/>
              <a:gd name="connsiteX107" fmla="*/ 335566 w 685800"/>
              <a:gd name="connsiteY107" fmla="*/ 2858 h 590550"/>
              <a:gd name="connsiteX108" fmla="*/ 335566 w 685800"/>
              <a:gd name="connsiteY108" fmla="*/ 2858 h 590550"/>
              <a:gd name="connsiteX109" fmla="*/ 335566 w 685800"/>
              <a:gd name="connsiteY109" fmla="*/ 2858 h 590550"/>
              <a:gd name="connsiteX110" fmla="*/ 307372 w 685800"/>
              <a:gd name="connsiteY110" fmla="*/ 4763 h 590550"/>
              <a:gd name="connsiteX111" fmla="*/ 299847 w 685800"/>
              <a:gd name="connsiteY111" fmla="*/ 5144 h 590550"/>
              <a:gd name="connsiteX112" fmla="*/ 262319 w 685800"/>
              <a:gd name="connsiteY112" fmla="*/ 7144 h 590550"/>
              <a:gd name="connsiteX113" fmla="*/ 235077 w 685800"/>
              <a:gd name="connsiteY113" fmla="*/ 8382 h 590550"/>
              <a:gd name="connsiteX114" fmla="*/ 217075 w 685800"/>
              <a:gd name="connsiteY114" fmla="*/ 8858 h 590550"/>
              <a:gd name="connsiteX115" fmla="*/ 195739 w 685800"/>
              <a:gd name="connsiteY115" fmla="*/ 9716 h 590550"/>
              <a:gd name="connsiteX116" fmla="*/ 172021 w 685800"/>
              <a:gd name="connsiteY116" fmla="*/ 10763 h 590550"/>
              <a:gd name="connsiteX117" fmla="*/ 150686 w 685800"/>
              <a:gd name="connsiteY117" fmla="*/ 11430 h 590550"/>
              <a:gd name="connsiteX118" fmla="*/ 127254 w 685800"/>
              <a:gd name="connsiteY118" fmla="*/ 12002 h 590550"/>
              <a:gd name="connsiteX119" fmla="*/ 111443 w 685800"/>
              <a:gd name="connsiteY119" fmla="*/ 12192 h 590550"/>
              <a:gd name="connsiteX120" fmla="*/ 83629 w 685800"/>
              <a:gd name="connsiteY120" fmla="*/ 12002 h 590550"/>
              <a:gd name="connsiteX121" fmla="*/ 55340 w 685800"/>
              <a:gd name="connsiteY121" fmla="*/ 11811 h 590550"/>
              <a:gd name="connsiteX122" fmla="*/ 55150 w 685800"/>
              <a:gd name="connsiteY122" fmla="*/ 12002 h 590550"/>
              <a:gd name="connsiteX123" fmla="*/ 38481 w 685800"/>
              <a:gd name="connsiteY123" fmla="*/ 11906 h 590550"/>
              <a:gd name="connsiteX124" fmla="*/ 0 w 685800"/>
              <a:gd name="connsiteY124" fmla="*/ 11525 h 590550"/>
              <a:gd name="connsiteX125" fmla="*/ 5525 w 685800"/>
              <a:gd name="connsiteY125" fmla="*/ 19526 h 590550"/>
              <a:gd name="connsiteX126" fmla="*/ 6763 w 685800"/>
              <a:gd name="connsiteY126" fmla="*/ 16764 h 590550"/>
              <a:gd name="connsiteX127" fmla="*/ 10478 w 685800"/>
              <a:gd name="connsiteY127" fmla="*/ 20003 h 590550"/>
              <a:gd name="connsiteX128" fmla="*/ 8287 w 685800"/>
              <a:gd name="connsiteY128" fmla="*/ 23813 h 590550"/>
              <a:gd name="connsiteX129" fmla="*/ 7144 w 685800"/>
              <a:gd name="connsiteY129" fmla="*/ 24860 h 590550"/>
              <a:gd name="connsiteX130" fmla="*/ 7715 w 685800"/>
              <a:gd name="connsiteY130" fmla="*/ 27242 h 590550"/>
              <a:gd name="connsiteX131" fmla="*/ 14097 w 685800"/>
              <a:gd name="connsiteY131" fmla="*/ 43339 h 590550"/>
              <a:gd name="connsiteX132" fmla="*/ 21050 w 685800"/>
              <a:gd name="connsiteY132" fmla="*/ 50006 h 590550"/>
              <a:gd name="connsiteX133" fmla="*/ 21241 w 685800"/>
              <a:gd name="connsiteY133" fmla="*/ 50673 h 590550"/>
              <a:gd name="connsiteX134" fmla="*/ 21241 w 685800"/>
              <a:gd name="connsiteY134" fmla="*/ 50959 h 590550"/>
              <a:gd name="connsiteX135" fmla="*/ 21241 w 685800"/>
              <a:gd name="connsiteY135" fmla="*/ 51149 h 590550"/>
              <a:gd name="connsiteX136" fmla="*/ 21146 w 685800"/>
              <a:gd name="connsiteY136" fmla="*/ 53245 h 590550"/>
              <a:gd name="connsiteX137" fmla="*/ 21146 w 685800"/>
              <a:gd name="connsiteY137" fmla="*/ 53245 h 590550"/>
              <a:gd name="connsiteX138" fmla="*/ 20955 w 685800"/>
              <a:gd name="connsiteY138" fmla="*/ 53435 h 590550"/>
              <a:gd name="connsiteX139" fmla="*/ 20955 w 685800"/>
              <a:gd name="connsiteY139" fmla="*/ 53816 h 590550"/>
              <a:gd name="connsiteX140" fmla="*/ 20955 w 685800"/>
              <a:gd name="connsiteY140" fmla="*/ 53912 h 590550"/>
              <a:gd name="connsiteX141" fmla="*/ 45244 w 685800"/>
              <a:gd name="connsiteY141" fmla="*/ 88106 h 590550"/>
              <a:gd name="connsiteX142" fmla="*/ 45339 w 685800"/>
              <a:gd name="connsiteY142" fmla="*/ 89345 h 590550"/>
              <a:gd name="connsiteX143" fmla="*/ 45339 w 685800"/>
              <a:gd name="connsiteY143" fmla="*/ 89440 h 590550"/>
              <a:gd name="connsiteX144" fmla="*/ 46006 w 685800"/>
              <a:gd name="connsiteY144" fmla="*/ 90392 h 590550"/>
              <a:gd name="connsiteX145" fmla="*/ 58103 w 685800"/>
              <a:gd name="connsiteY145" fmla="*/ 101251 h 590550"/>
              <a:gd name="connsiteX146" fmla="*/ 62960 w 685800"/>
              <a:gd name="connsiteY146" fmla="*/ 104394 h 590550"/>
              <a:gd name="connsiteX147" fmla="*/ 65437 w 685800"/>
              <a:gd name="connsiteY147" fmla="*/ 105347 h 590550"/>
              <a:gd name="connsiteX148" fmla="*/ 67342 w 685800"/>
              <a:gd name="connsiteY148" fmla="*/ 106108 h 590550"/>
              <a:gd name="connsiteX149" fmla="*/ 67723 w 685800"/>
              <a:gd name="connsiteY149" fmla="*/ 106204 h 590550"/>
              <a:gd name="connsiteX150" fmla="*/ 67818 w 685800"/>
              <a:gd name="connsiteY150" fmla="*/ 106204 h 590550"/>
              <a:gd name="connsiteX151" fmla="*/ 72104 w 685800"/>
              <a:gd name="connsiteY151" fmla="*/ 105823 h 590550"/>
              <a:gd name="connsiteX152" fmla="*/ 72866 w 685800"/>
              <a:gd name="connsiteY152" fmla="*/ 105537 h 590550"/>
              <a:gd name="connsiteX153" fmla="*/ 73533 w 685800"/>
              <a:gd name="connsiteY153" fmla="*/ 104870 h 590550"/>
              <a:gd name="connsiteX154" fmla="*/ 76867 w 685800"/>
              <a:gd name="connsiteY154" fmla="*/ 101156 h 590550"/>
              <a:gd name="connsiteX155" fmla="*/ 84963 w 685800"/>
              <a:gd name="connsiteY155" fmla="*/ 111347 h 590550"/>
              <a:gd name="connsiteX156" fmla="*/ 86582 w 685800"/>
              <a:gd name="connsiteY156" fmla="*/ 118682 h 590550"/>
              <a:gd name="connsiteX157" fmla="*/ 84582 w 685800"/>
              <a:gd name="connsiteY157" fmla="*/ 123254 h 590550"/>
              <a:gd name="connsiteX158" fmla="*/ 82582 w 685800"/>
              <a:gd name="connsiteY158" fmla="*/ 123539 h 590550"/>
              <a:gd name="connsiteX159" fmla="*/ 82487 w 685800"/>
              <a:gd name="connsiteY159" fmla="*/ 123635 h 590550"/>
              <a:gd name="connsiteX160" fmla="*/ 75247 w 685800"/>
              <a:gd name="connsiteY160" fmla="*/ 130016 h 590550"/>
              <a:gd name="connsiteX161" fmla="*/ 74867 w 685800"/>
              <a:gd name="connsiteY161" fmla="*/ 130493 h 590550"/>
              <a:gd name="connsiteX162" fmla="*/ 71438 w 685800"/>
              <a:gd name="connsiteY162" fmla="*/ 135446 h 590550"/>
              <a:gd name="connsiteX163" fmla="*/ 70199 w 685800"/>
              <a:gd name="connsiteY163" fmla="*/ 137160 h 590550"/>
              <a:gd name="connsiteX164" fmla="*/ 66199 w 685800"/>
              <a:gd name="connsiteY164" fmla="*/ 149066 h 590550"/>
              <a:gd name="connsiteX165" fmla="*/ 66294 w 685800"/>
              <a:gd name="connsiteY165" fmla="*/ 149257 h 590550"/>
              <a:gd name="connsiteX166" fmla="*/ 66294 w 685800"/>
              <a:gd name="connsiteY166" fmla="*/ 149352 h 590550"/>
              <a:gd name="connsiteX167" fmla="*/ 79820 w 685800"/>
              <a:gd name="connsiteY167" fmla="*/ 164116 h 590550"/>
              <a:gd name="connsiteX168" fmla="*/ 97727 w 685800"/>
              <a:gd name="connsiteY168" fmla="*/ 192596 h 590550"/>
              <a:gd name="connsiteX169" fmla="*/ 97822 w 685800"/>
              <a:gd name="connsiteY169" fmla="*/ 192691 h 590550"/>
              <a:gd name="connsiteX170" fmla="*/ 116872 w 685800"/>
              <a:gd name="connsiteY170" fmla="*/ 197739 h 590550"/>
              <a:gd name="connsiteX171" fmla="*/ 116491 w 685800"/>
              <a:gd name="connsiteY171" fmla="*/ 203645 h 590550"/>
              <a:gd name="connsiteX172" fmla="*/ 116491 w 685800"/>
              <a:gd name="connsiteY172" fmla="*/ 203740 h 590550"/>
              <a:gd name="connsiteX173" fmla="*/ 116491 w 685800"/>
              <a:gd name="connsiteY173" fmla="*/ 203740 h 590550"/>
              <a:gd name="connsiteX174" fmla="*/ 116967 w 685800"/>
              <a:gd name="connsiteY174" fmla="*/ 238697 h 590550"/>
              <a:gd name="connsiteX175" fmla="*/ 117157 w 685800"/>
              <a:gd name="connsiteY175" fmla="*/ 287179 h 590550"/>
              <a:gd name="connsiteX176" fmla="*/ 117157 w 685800"/>
              <a:gd name="connsiteY176" fmla="*/ 287179 h 590550"/>
              <a:gd name="connsiteX177" fmla="*/ 117157 w 685800"/>
              <a:gd name="connsiteY177" fmla="*/ 287179 h 590550"/>
              <a:gd name="connsiteX178" fmla="*/ 117824 w 685800"/>
              <a:gd name="connsiteY178" fmla="*/ 342043 h 590550"/>
              <a:gd name="connsiteX179" fmla="*/ 117824 w 685800"/>
              <a:gd name="connsiteY179" fmla="*/ 345091 h 590550"/>
              <a:gd name="connsiteX180" fmla="*/ 118205 w 685800"/>
              <a:gd name="connsiteY180" fmla="*/ 392811 h 590550"/>
              <a:gd name="connsiteX181" fmla="*/ 118205 w 685800"/>
              <a:gd name="connsiteY181" fmla="*/ 395383 h 590550"/>
              <a:gd name="connsiteX182" fmla="*/ 118777 w 685800"/>
              <a:gd name="connsiteY182" fmla="*/ 433388 h 590550"/>
              <a:gd name="connsiteX183" fmla="*/ 119348 w 685800"/>
              <a:gd name="connsiteY183" fmla="*/ 473774 h 590550"/>
              <a:gd name="connsiteX184" fmla="*/ 119825 w 685800"/>
              <a:gd name="connsiteY184" fmla="*/ 511778 h 590550"/>
              <a:gd name="connsiteX185" fmla="*/ 120110 w 685800"/>
              <a:gd name="connsiteY185" fmla="*/ 524828 h 590550"/>
              <a:gd name="connsiteX186" fmla="*/ 120396 w 685800"/>
              <a:gd name="connsiteY186" fmla="*/ 546926 h 590550"/>
              <a:gd name="connsiteX187" fmla="*/ 120587 w 685800"/>
              <a:gd name="connsiteY187" fmla="*/ 547116 h 590550"/>
              <a:gd name="connsiteX188" fmla="*/ 176784 w 685800"/>
              <a:gd name="connsiteY188" fmla="*/ 546164 h 590550"/>
              <a:gd name="connsiteX189" fmla="*/ 198692 w 685800"/>
              <a:gd name="connsiteY189" fmla="*/ 545783 h 590550"/>
              <a:gd name="connsiteX190" fmla="*/ 228029 w 685800"/>
              <a:gd name="connsiteY190" fmla="*/ 545021 h 590550"/>
              <a:gd name="connsiteX191" fmla="*/ 256032 w 685800"/>
              <a:gd name="connsiteY191" fmla="*/ 544354 h 590550"/>
              <a:gd name="connsiteX192" fmla="*/ 303847 w 685800"/>
              <a:gd name="connsiteY192" fmla="*/ 542925 h 590550"/>
              <a:gd name="connsiteX193" fmla="*/ 312420 w 685800"/>
              <a:gd name="connsiteY193" fmla="*/ 542639 h 590550"/>
              <a:gd name="connsiteX194" fmla="*/ 337661 w 685800"/>
              <a:gd name="connsiteY194" fmla="*/ 541782 h 590550"/>
              <a:gd name="connsiteX195" fmla="*/ 377000 w 685800"/>
              <a:gd name="connsiteY195" fmla="*/ 540163 h 590550"/>
              <a:gd name="connsiteX196" fmla="*/ 380143 w 685800"/>
              <a:gd name="connsiteY196" fmla="*/ 539972 h 590550"/>
              <a:gd name="connsiteX197" fmla="*/ 426720 w 685800"/>
              <a:gd name="connsiteY197" fmla="*/ 537877 h 590550"/>
              <a:gd name="connsiteX198" fmla="*/ 449771 w 685800"/>
              <a:gd name="connsiteY198" fmla="*/ 537020 h 590550"/>
              <a:gd name="connsiteX199" fmla="*/ 454247 w 685800"/>
              <a:gd name="connsiteY199" fmla="*/ 536924 h 590550"/>
              <a:gd name="connsiteX200" fmla="*/ 483394 w 685800"/>
              <a:gd name="connsiteY200" fmla="*/ 535400 h 590550"/>
              <a:gd name="connsiteX201" fmla="*/ 518827 w 685800"/>
              <a:gd name="connsiteY201" fmla="*/ 533400 h 590550"/>
              <a:gd name="connsiteX202" fmla="*/ 540448 w 685800"/>
              <a:gd name="connsiteY202" fmla="*/ 532162 h 590550"/>
              <a:gd name="connsiteX203" fmla="*/ 577405 w 685800"/>
              <a:gd name="connsiteY203" fmla="*/ 530066 h 590550"/>
              <a:gd name="connsiteX204" fmla="*/ 577405 w 685800"/>
              <a:gd name="connsiteY204" fmla="*/ 530066 h 590550"/>
              <a:gd name="connsiteX205" fmla="*/ 577405 w 685800"/>
              <a:gd name="connsiteY205" fmla="*/ 530066 h 590550"/>
              <a:gd name="connsiteX206" fmla="*/ 580168 w 685800"/>
              <a:gd name="connsiteY206" fmla="*/ 529876 h 590550"/>
              <a:gd name="connsiteX207" fmla="*/ 584168 w 685800"/>
              <a:gd name="connsiteY207" fmla="*/ 529781 h 590550"/>
              <a:gd name="connsiteX208" fmla="*/ 593407 w 685800"/>
              <a:gd name="connsiteY208" fmla="*/ 542830 h 590550"/>
              <a:gd name="connsiteX209" fmla="*/ 594360 w 685800"/>
              <a:gd name="connsiteY209" fmla="*/ 544068 h 590550"/>
              <a:gd name="connsiteX210" fmla="*/ 595027 w 685800"/>
              <a:gd name="connsiteY210" fmla="*/ 554355 h 590550"/>
              <a:gd name="connsiteX211" fmla="*/ 593979 w 685800"/>
              <a:gd name="connsiteY211" fmla="*/ 557308 h 590550"/>
              <a:gd name="connsiteX212" fmla="*/ 593217 w 685800"/>
              <a:gd name="connsiteY212" fmla="*/ 558356 h 590550"/>
              <a:gd name="connsiteX213" fmla="*/ 581882 w 685800"/>
              <a:gd name="connsiteY213" fmla="*/ 568357 h 590550"/>
              <a:gd name="connsiteX214" fmla="*/ 565785 w 685800"/>
              <a:gd name="connsiteY214" fmla="*/ 596456 h 590550"/>
              <a:gd name="connsiteX215" fmla="*/ 565976 w 685800"/>
              <a:gd name="connsiteY215" fmla="*/ 596741 h 590550"/>
              <a:gd name="connsiteX216" fmla="*/ 574262 w 685800"/>
              <a:gd name="connsiteY216" fmla="*/ 596170 h 590550"/>
              <a:gd name="connsiteX217" fmla="*/ 608647 w 685800"/>
              <a:gd name="connsiteY217" fmla="*/ 593693 h 590550"/>
              <a:gd name="connsiteX218" fmla="*/ 608647 w 685800"/>
              <a:gd name="connsiteY218" fmla="*/ 593693 h 590550"/>
              <a:gd name="connsiteX219" fmla="*/ 632270 w 685800"/>
              <a:gd name="connsiteY219" fmla="*/ 591979 h 590550"/>
              <a:gd name="connsiteX220" fmla="*/ 632460 w 685800"/>
              <a:gd name="connsiteY220" fmla="*/ 591788 h 590550"/>
              <a:gd name="connsiteX221" fmla="*/ 641699 w 685800"/>
              <a:gd name="connsiteY221" fmla="*/ 566928 h 590550"/>
              <a:gd name="connsiteX222" fmla="*/ 649129 w 685800"/>
              <a:gd name="connsiteY222" fmla="*/ 546545 h 590550"/>
              <a:gd name="connsiteX223" fmla="*/ 649034 w 685800"/>
              <a:gd name="connsiteY223" fmla="*/ 546449 h 590550"/>
              <a:gd name="connsiteX224" fmla="*/ 649129 w 685800"/>
              <a:gd name="connsiteY224" fmla="*/ 546449 h 590550"/>
              <a:gd name="connsiteX225" fmla="*/ 648272 w 685800"/>
              <a:gd name="connsiteY225" fmla="*/ 525304 h 590550"/>
              <a:gd name="connsiteX226" fmla="*/ 648272 w 685800"/>
              <a:gd name="connsiteY226" fmla="*/ 525113 h 590550"/>
              <a:gd name="connsiteX227" fmla="*/ 645890 w 685800"/>
              <a:gd name="connsiteY227" fmla="*/ 521780 h 590550"/>
              <a:gd name="connsiteX228" fmla="*/ 645795 w 685800"/>
              <a:gd name="connsiteY228" fmla="*/ 521684 h 590550"/>
              <a:gd name="connsiteX229" fmla="*/ 644652 w 685800"/>
              <a:gd name="connsiteY229" fmla="*/ 519303 h 590550"/>
              <a:gd name="connsiteX230" fmla="*/ 644557 w 685800"/>
              <a:gd name="connsiteY230" fmla="*/ 518732 h 590550"/>
              <a:gd name="connsiteX231" fmla="*/ 644462 w 685800"/>
              <a:gd name="connsiteY231" fmla="*/ 518350 h 590550"/>
              <a:gd name="connsiteX232" fmla="*/ 644843 w 685800"/>
              <a:gd name="connsiteY232" fmla="*/ 516922 h 590550"/>
              <a:gd name="connsiteX233" fmla="*/ 646081 w 685800"/>
              <a:gd name="connsiteY233" fmla="*/ 515112 h 590550"/>
              <a:gd name="connsiteX234" fmla="*/ 646652 w 685800"/>
              <a:gd name="connsiteY234" fmla="*/ 514826 h 590550"/>
              <a:gd name="connsiteX235" fmla="*/ 648557 w 685800"/>
              <a:gd name="connsiteY235" fmla="*/ 514541 h 590550"/>
              <a:gd name="connsiteX236" fmla="*/ 651415 w 685800"/>
              <a:gd name="connsiteY236" fmla="*/ 515017 h 590550"/>
              <a:gd name="connsiteX237" fmla="*/ 652939 w 685800"/>
              <a:gd name="connsiteY237" fmla="*/ 515398 h 590550"/>
              <a:gd name="connsiteX238" fmla="*/ 653225 w 685800"/>
              <a:gd name="connsiteY238" fmla="*/ 515588 h 590550"/>
              <a:gd name="connsiteX239" fmla="*/ 653415 w 685800"/>
              <a:gd name="connsiteY239" fmla="*/ 515779 h 590550"/>
              <a:gd name="connsiteX240" fmla="*/ 653510 w 685800"/>
              <a:gd name="connsiteY240" fmla="*/ 515874 h 590550"/>
              <a:gd name="connsiteX241" fmla="*/ 654177 w 685800"/>
              <a:gd name="connsiteY241" fmla="*/ 516827 h 590550"/>
              <a:gd name="connsiteX242" fmla="*/ 654844 w 685800"/>
              <a:gd name="connsiteY242" fmla="*/ 518446 h 590550"/>
              <a:gd name="connsiteX243" fmla="*/ 655130 w 685800"/>
              <a:gd name="connsiteY243" fmla="*/ 519779 h 590550"/>
              <a:gd name="connsiteX244" fmla="*/ 655225 w 685800"/>
              <a:gd name="connsiteY244" fmla="*/ 520541 h 590550"/>
              <a:gd name="connsiteX245" fmla="*/ 654653 w 685800"/>
              <a:gd name="connsiteY245" fmla="*/ 522637 h 590550"/>
              <a:gd name="connsiteX246" fmla="*/ 653510 w 685800"/>
              <a:gd name="connsiteY246" fmla="*/ 524828 h 590550"/>
              <a:gd name="connsiteX247" fmla="*/ 653701 w 685800"/>
              <a:gd name="connsiteY247" fmla="*/ 525209 h 590550"/>
              <a:gd name="connsiteX248" fmla="*/ 660749 w 685800"/>
              <a:gd name="connsiteY248" fmla="*/ 524447 h 590550"/>
              <a:gd name="connsiteX249" fmla="*/ 660940 w 685800"/>
              <a:gd name="connsiteY249" fmla="*/ 524351 h 590550"/>
              <a:gd name="connsiteX250" fmla="*/ 668941 w 685800"/>
              <a:gd name="connsiteY250" fmla="*/ 506349 h 590550"/>
              <a:gd name="connsiteX251" fmla="*/ 684467 w 685800"/>
              <a:gd name="connsiteY251" fmla="*/ 502920 h 590550"/>
              <a:gd name="connsiteX252" fmla="*/ 684657 w 685800"/>
              <a:gd name="connsiteY252" fmla="*/ 502730 h 590550"/>
              <a:gd name="connsiteX253" fmla="*/ 688657 w 685800"/>
              <a:gd name="connsiteY253" fmla="*/ 484632 h 590550"/>
              <a:gd name="connsiteX254" fmla="*/ 688562 w 685800"/>
              <a:gd name="connsiteY254" fmla="*/ 484442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685800" h="590550">
                <a:moveTo>
                  <a:pt x="682657" y="481298"/>
                </a:moveTo>
                <a:lnTo>
                  <a:pt x="682657" y="478536"/>
                </a:lnTo>
                <a:lnTo>
                  <a:pt x="685419" y="476917"/>
                </a:lnTo>
                <a:lnTo>
                  <a:pt x="685610" y="476726"/>
                </a:lnTo>
                <a:lnTo>
                  <a:pt x="689515" y="463772"/>
                </a:lnTo>
                <a:lnTo>
                  <a:pt x="689515" y="463582"/>
                </a:lnTo>
                <a:lnTo>
                  <a:pt x="685800" y="458819"/>
                </a:lnTo>
                <a:lnTo>
                  <a:pt x="685610" y="458724"/>
                </a:lnTo>
                <a:lnTo>
                  <a:pt x="665893" y="456629"/>
                </a:lnTo>
                <a:lnTo>
                  <a:pt x="659130" y="451104"/>
                </a:lnTo>
                <a:lnTo>
                  <a:pt x="655511" y="442150"/>
                </a:lnTo>
                <a:lnTo>
                  <a:pt x="649129" y="430340"/>
                </a:lnTo>
                <a:lnTo>
                  <a:pt x="646557" y="426625"/>
                </a:lnTo>
                <a:lnTo>
                  <a:pt x="646462" y="415481"/>
                </a:lnTo>
                <a:lnTo>
                  <a:pt x="649986" y="414528"/>
                </a:lnTo>
                <a:lnTo>
                  <a:pt x="651224" y="413861"/>
                </a:lnTo>
                <a:lnTo>
                  <a:pt x="651320" y="413861"/>
                </a:lnTo>
                <a:lnTo>
                  <a:pt x="651320" y="413766"/>
                </a:lnTo>
                <a:lnTo>
                  <a:pt x="651415" y="413671"/>
                </a:lnTo>
                <a:lnTo>
                  <a:pt x="651605" y="413385"/>
                </a:lnTo>
                <a:lnTo>
                  <a:pt x="651986" y="412147"/>
                </a:lnTo>
                <a:lnTo>
                  <a:pt x="652367" y="408146"/>
                </a:lnTo>
                <a:lnTo>
                  <a:pt x="652463" y="407956"/>
                </a:lnTo>
                <a:lnTo>
                  <a:pt x="652463" y="407861"/>
                </a:lnTo>
                <a:lnTo>
                  <a:pt x="651796" y="405575"/>
                </a:lnTo>
                <a:lnTo>
                  <a:pt x="651796" y="405289"/>
                </a:lnTo>
                <a:lnTo>
                  <a:pt x="650081" y="401479"/>
                </a:lnTo>
                <a:lnTo>
                  <a:pt x="648748" y="399860"/>
                </a:lnTo>
                <a:lnTo>
                  <a:pt x="646081" y="397193"/>
                </a:lnTo>
                <a:lnTo>
                  <a:pt x="644176" y="394430"/>
                </a:lnTo>
                <a:lnTo>
                  <a:pt x="641318" y="389001"/>
                </a:lnTo>
                <a:lnTo>
                  <a:pt x="640652" y="386429"/>
                </a:lnTo>
                <a:lnTo>
                  <a:pt x="640556" y="385191"/>
                </a:lnTo>
                <a:lnTo>
                  <a:pt x="640556" y="384429"/>
                </a:lnTo>
                <a:lnTo>
                  <a:pt x="640556" y="384334"/>
                </a:lnTo>
                <a:lnTo>
                  <a:pt x="622840" y="355092"/>
                </a:lnTo>
                <a:lnTo>
                  <a:pt x="622745" y="354997"/>
                </a:lnTo>
                <a:lnTo>
                  <a:pt x="595313" y="347377"/>
                </a:lnTo>
                <a:lnTo>
                  <a:pt x="566452" y="321183"/>
                </a:lnTo>
                <a:lnTo>
                  <a:pt x="561308" y="317278"/>
                </a:lnTo>
                <a:lnTo>
                  <a:pt x="561308" y="317278"/>
                </a:lnTo>
                <a:lnTo>
                  <a:pt x="552831" y="308991"/>
                </a:lnTo>
                <a:lnTo>
                  <a:pt x="552545" y="308705"/>
                </a:lnTo>
                <a:lnTo>
                  <a:pt x="550355" y="305753"/>
                </a:lnTo>
                <a:lnTo>
                  <a:pt x="549212" y="302800"/>
                </a:lnTo>
                <a:lnTo>
                  <a:pt x="547878" y="296990"/>
                </a:lnTo>
                <a:lnTo>
                  <a:pt x="547688" y="291560"/>
                </a:lnTo>
                <a:lnTo>
                  <a:pt x="547688" y="290322"/>
                </a:lnTo>
                <a:lnTo>
                  <a:pt x="547878" y="289750"/>
                </a:lnTo>
                <a:lnTo>
                  <a:pt x="549402" y="284702"/>
                </a:lnTo>
                <a:lnTo>
                  <a:pt x="549783" y="283845"/>
                </a:lnTo>
                <a:lnTo>
                  <a:pt x="550069" y="283464"/>
                </a:lnTo>
                <a:lnTo>
                  <a:pt x="550164" y="283464"/>
                </a:lnTo>
                <a:lnTo>
                  <a:pt x="550164" y="283464"/>
                </a:lnTo>
                <a:lnTo>
                  <a:pt x="557117" y="265176"/>
                </a:lnTo>
                <a:lnTo>
                  <a:pt x="557594" y="263557"/>
                </a:lnTo>
                <a:lnTo>
                  <a:pt x="557498" y="263366"/>
                </a:lnTo>
                <a:lnTo>
                  <a:pt x="557498" y="263271"/>
                </a:lnTo>
                <a:lnTo>
                  <a:pt x="564071" y="246221"/>
                </a:lnTo>
                <a:lnTo>
                  <a:pt x="562070" y="235934"/>
                </a:lnTo>
                <a:lnTo>
                  <a:pt x="562165" y="235839"/>
                </a:lnTo>
                <a:lnTo>
                  <a:pt x="569500" y="226886"/>
                </a:lnTo>
                <a:lnTo>
                  <a:pt x="569500" y="226790"/>
                </a:lnTo>
                <a:lnTo>
                  <a:pt x="569500" y="226790"/>
                </a:lnTo>
                <a:lnTo>
                  <a:pt x="569786" y="225552"/>
                </a:lnTo>
                <a:lnTo>
                  <a:pt x="570167" y="222504"/>
                </a:lnTo>
                <a:lnTo>
                  <a:pt x="570071" y="221742"/>
                </a:lnTo>
                <a:lnTo>
                  <a:pt x="569595" y="220980"/>
                </a:lnTo>
                <a:lnTo>
                  <a:pt x="559689" y="214884"/>
                </a:lnTo>
                <a:lnTo>
                  <a:pt x="557689" y="213741"/>
                </a:lnTo>
                <a:lnTo>
                  <a:pt x="555117" y="212503"/>
                </a:lnTo>
                <a:lnTo>
                  <a:pt x="552545" y="211741"/>
                </a:lnTo>
                <a:lnTo>
                  <a:pt x="534638" y="207359"/>
                </a:lnTo>
                <a:lnTo>
                  <a:pt x="513302" y="212979"/>
                </a:lnTo>
                <a:lnTo>
                  <a:pt x="508063" y="198596"/>
                </a:lnTo>
                <a:lnTo>
                  <a:pt x="507778" y="197739"/>
                </a:lnTo>
                <a:lnTo>
                  <a:pt x="507873" y="197358"/>
                </a:lnTo>
                <a:lnTo>
                  <a:pt x="510540" y="193167"/>
                </a:lnTo>
                <a:lnTo>
                  <a:pt x="510635" y="193072"/>
                </a:lnTo>
                <a:lnTo>
                  <a:pt x="510730" y="191453"/>
                </a:lnTo>
                <a:lnTo>
                  <a:pt x="505968" y="175450"/>
                </a:lnTo>
                <a:lnTo>
                  <a:pt x="505778" y="175260"/>
                </a:lnTo>
                <a:lnTo>
                  <a:pt x="505587" y="175260"/>
                </a:lnTo>
                <a:lnTo>
                  <a:pt x="481394" y="153734"/>
                </a:lnTo>
                <a:lnTo>
                  <a:pt x="457390" y="128873"/>
                </a:lnTo>
                <a:lnTo>
                  <a:pt x="457486" y="128683"/>
                </a:lnTo>
                <a:lnTo>
                  <a:pt x="443484" y="118015"/>
                </a:lnTo>
                <a:lnTo>
                  <a:pt x="437674" y="108680"/>
                </a:lnTo>
                <a:lnTo>
                  <a:pt x="427672" y="84677"/>
                </a:lnTo>
                <a:lnTo>
                  <a:pt x="420719" y="51530"/>
                </a:lnTo>
                <a:lnTo>
                  <a:pt x="421386" y="45149"/>
                </a:lnTo>
                <a:lnTo>
                  <a:pt x="428625" y="27908"/>
                </a:lnTo>
                <a:lnTo>
                  <a:pt x="428435" y="27623"/>
                </a:lnTo>
                <a:lnTo>
                  <a:pt x="422053" y="27146"/>
                </a:lnTo>
                <a:lnTo>
                  <a:pt x="418052" y="23908"/>
                </a:lnTo>
                <a:lnTo>
                  <a:pt x="408146" y="11716"/>
                </a:lnTo>
                <a:lnTo>
                  <a:pt x="407765" y="10858"/>
                </a:lnTo>
                <a:lnTo>
                  <a:pt x="408146" y="8287"/>
                </a:lnTo>
                <a:lnTo>
                  <a:pt x="407861" y="7334"/>
                </a:lnTo>
                <a:lnTo>
                  <a:pt x="407765" y="7239"/>
                </a:lnTo>
                <a:lnTo>
                  <a:pt x="399955" y="1333"/>
                </a:lnTo>
                <a:lnTo>
                  <a:pt x="397955" y="95"/>
                </a:lnTo>
                <a:lnTo>
                  <a:pt x="397859" y="0"/>
                </a:lnTo>
                <a:lnTo>
                  <a:pt x="375571" y="95"/>
                </a:lnTo>
                <a:lnTo>
                  <a:pt x="375476" y="95"/>
                </a:lnTo>
                <a:lnTo>
                  <a:pt x="375476" y="95"/>
                </a:lnTo>
                <a:lnTo>
                  <a:pt x="352330" y="1715"/>
                </a:lnTo>
                <a:lnTo>
                  <a:pt x="335566" y="2858"/>
                </a:lnTo>
                <a:lnTo>
                  <a:pt x="335566" y="2858"/>
                </a:lnTo>
                <a:lnTo>
                  <a:pt x="335566" y="2858"/>
                </a:lnTo>
                <a:lnTo>
                  <a:pt x="307372" y="4763"/>
                </a:lnTo>
                <a:lnTo>
                  <a:pt x="299847" y="5144"/>
                </a:lnTo>
                <a:lnTo>
                  <a:pt x="262319" y="7144"/>
                </a:lnTo>
                <a:lnTo>
                  <a:pt x="235077" y="8382"/>
                </a:lnTo>
                <a:lnTo>
                  <a:pt x="217075" y="8858"/>
                </a:lnTo>
                <a:lnTo>
                  <a:pt x="195739" y="9716"/>
                </a:lnTo>
                <a:lnTo>
                  <a:pt x="172021" y="10763"/>
                </a:lnTo>
                <a:lnTo>
                  <a:pt x="150686" y="11430"/>
                </a:lnTo>
                <a:lnTo>
                  <a:pt x="127254" y="12002"/>
                </a:lnTo>
                <a:lnTo>
                  <a:pt x="111443" y="12192"/>
                </a:lnTo>
                <a:lnTo>
                  <a:pt x="83629" y="12002"/>
                </a:lnTo>
                <a:lnTo>
                  <a:pt x="55340" y="11811"/>
                </a:lnTo>
                <a:lnTo>
                  <a:pt x="55150" y="12002"/>
                </a:lnTo>
                <a:lnTo>
                  <a:pt x="38481" y="11906"/>
                </a:lnTo>
                <a:lnTo>
                  <a:pt x="0" y="11525"/>
                </a:lnTo>
                <a:lnTo>
                  <a:pt x="5525" y="19526"/>
                </a:lnTo>
                <a:lnTo>
                  <a:pt x="6763" y="16764"/>
                </a:lnTo>
                <a:lnTo>
                  <a:pt x="10478" y="20003"/>
                </a:lnTo>
                <a:lnTo>
                  <a:pt x="8287" y="23813"/>
                </a:lnTo>
                <a:lnTo>
                  <a:pt x="7144" y="24860"/>
                </a:lnTo>
                <a:lnTo>
                  <a:pt x="7715" y="27242"/>
                </a:lnTo>
                <a:lnTo>
                  <a:pt x="14097" y="43339"/>
                </a:lnTo>
                <a:lnTo>
                  <a:pt x="21050" y="50006"/>
                </a:lnTo>
                <a:lnTo>
                  <a:pt x="21241" y="50673"/>
                </a:lnTo>
                <a:lnTo>
                  <a:pt x="21241" y="50959"/>
                </a:lnTo>
                <a:lnTo>
                  <a:pt x="21241" y="51149"/>
                </a:lnTo>
                <a:lnTo>
                  <a:pt x="21146" y="53245"/>
                </a:lnTo>
                <a:lnTo>
                  <a:pt x="21146" y="53245"/>
                </a:lnTo>
                <a:lnTo>
                  <a:pt x="20955" y="53435"/>
                </a:lnTo>
                <a:lnTo>
                  <a:pt x="20955" y="53816"/>
                </a:lnTo>
                <a:lnTo>
                  <a:pt x="20955" y="53912"/>
                </a:lnTo>
                <a:lnTo>
                  <a:pt x="45244" y="88106"/>
                </a:lnTo>
                <a:lnTo>
                  <a:pt x="45339" y="89345"/>
                </a:lnTo>
                <a:lnTo>
                  <a:pt x="45339" y="89440"/>
                </a:lnTo>
                <a:lnTo>
                  <a:pt x="46006" y="90392"/>
                </a:lnTo>
                <a:lnTo>
                  <a:pt x="58103" y="101251"/>
                </a:lnTo>
                <a:lnTo>
                  <a:pt x="62960" y="104394"/>
                </a:lnTo>
                <a:lnTo>
                  <a:pt x="65437" y="105347"/>
                </a:lnTo>
                <a:lnTo>
                  <a:pt x="67342" y="106108"/>
                </a:lnTo>
                <a:lnTo>
                  <a:pt x="67723" y="106204"/>
                </a:lnTo>
                <a:lnTo>
                  <a:pt x="67818" y="106204"/>
                </a:lnTo>
                <a:lnTo>
                  <a:pt x="72104" y="105823"/>
                </a:lnTo>
                <a:lnTo>
                  <a:pt x="72866" y="105537"/>
                </a:lnTo>
                <a:lnTo>
                  <a:pt x="73533" y="104870"/>
                </a:lnTo>
                <a:lnTo>
                  <a:pt x="76867" y="101156"/>
                </a:lnTo>
                <a:lnTo>
                  <a:pt x="84963" y="111347"/>
                </a:lnTo>
                <a:lnTo>
                  <a:pt x="86582" y="118682"/>
                </a:lnTo>
                <a:lnTo>
                  <a:pt x="84582" y="123254"/>
                </a:lnTo>
                <a:lnTo>
                  <a:pt x="82582" y="123539"/>
                </a:lnTo>
                <a:lnTo>
                  <a:pt x="82487" y="123635"/>
                </a:lnTo>
                <a:lnTo>
                  <a:pt x="75247" y="130016"/>
                </a:lnTo>
                <a:lnTo>
                  <a:pt x="74867" y="130493"/>
                </a:lnTo>
                <a:lnTo>
                  <a:pt x="71438" y="135446"/>
                </a:lnTo>
                <a:lnTo>
                  <a:pt x="70199" y="137160"/>
                </a:lnTo>
                <a:lnTo>
                  <a:pt x="66199" y="149066"/>
                </a:lnTo>
                <a:lnTo>
                  <a:pt x="66294" y="149257"/>
                </a:lnTo>
                <a:lnTo>
                  <a:pt x="66294" y="149352"/>
                </a:lnTo>
                <a:lnTo>
                  <a:pt x="79820" y="164116"/>
                </a:lnTo>
                <a:lnTo>
                  <a:pt x="97727" y="192596"/>
                </a:lnTo>
                <a:lnTo>
                  <a:pt x="97822" y="192691"/>
                </a:lnTo>
                <a:lnTo>
                  <a:pt x="116872" y="197739"/>
                </a:lnTo>
                <a:lnTo>
                  <a:pt x="116491" y="203645"/>
                </a:lnTo>
                <a:lnTo>
                  <a:pt x="116491" y="203740"/>
                </a:lnTo>
                <a:lnTo>
                  <a:pt x="116491" y="203740"/>
                </a:lnTo>
                <a:lnTo>
                  <a:pt x="116967" y="238697"/>
                </a:lnTo>
                <a:lnTo>
                  <a:pt x="117157" y="287179"/>
                </a:lnTo>
                <a:lnTo>
                  <a:pt x="117157" y="287179"/>
                </a:lnTo>
                <a:lnTo>
                  <a:pt x="117157" y="287179"/>
                </a:lnTo>
                <a:lnTo>
                  <a:pt x="117824" y="342043"/>
                </a:lnTo>
                <a:lnTo>
                  <a:pt x="117824" y="345091"/>
                </a:lnTo>
                <a:lnTo>
                  <a:pt x="118205" y="392811"/>
                </a:lnTo>
                <a:lnTo>
                  <a:pt x="118205" y="395383"/>
                </a:lnTo>
                <a:lnTo>
                  <a:pt x="118777" y="433388"/>
                </a:lnTo>
                <a:lnTo>
                  <a:pt x="119348" y="473774"/>
                </a:lnTo>
                <a:lnTo>
                  <a:pt x="119825" y="511778"/>
                </a:lnTo>
                <a:lnTo>
                  <a:pt x="120110" y="524828"/>
                </a:lnTo>
                <a:lnTo>
                  <a:pt x="120396" y="546926"/>
                </a:lnTo>
                <a:lnTo>
                  <a:pt x="120587" y="547116"/>
                </a:lnTo>
                <a:lnTo>
                  <a:pt x="176784" y="546164"/>
                </a:lnTo>
                <a:lnTo>
                  <a:pt x="198692" y="545783"/>
                </a:lnTo>
                <a:lnTo>
                  <a:pt x="228029" y="545021"/>
                </a:lnTo>
                <a:lnTo>
                  <a:pt x="256032" y="544354"/>
                </a:lnTo>
                <a:lnTo>
                  <a:pt x="303847" y="542925"/>
                </a:lnTo>
                <a:lnTo>
                  <a:pt x="312420" y="542639"/>
                </a:lnTo>
                <a:lnTo>
                  <a:pt x="337661" y="541782"/>
                </a:lnTo>
                <a:lnTo>
                  <a:pt x="377000" y="540163"/>
                </a:lnTo>
                <a:lnTo>
                  <a:pt x="380143" y="539972"/>
                </a:lnTo>
                <a:lnTo>
                  <a:pt x="426720" y="537877"/>
                </a:lnTo>
                <a:lnTo>
                  <a:pt x="449771" y="537020"/>
                </a:lnTo>
                <a:lnTo>
                  <a:pt x="454247" y="536924"/>
                </a:lnTo>
                <a:lnTo>
                  <a:pt x="483394" y="535400"/>
                </a:lnTo>
                <a:lnTo>
                  <a:pt x="518827" y="533400"/>
                </a:lnTo>
                <a:lnTo>
                  <a:pt x="540448" y="532162"/>
                </a:lnTo>
                <a:lnTo>
                  <a:pt x="577405" y="530066"/>
                </a:lnTo>
                <a:lnTo>
                  <a:pt x="577405" y="530066"/>
                </a:lnTo>
                <a:lnTo>
                  <a:pt x="577405" y="530066"/>
                </a:lnTo>
                <a:lnTo>
                  <a:pt x="580168" y="529876"/>
                </a:lnTo>
                <a:lnTo>
                  <a:pt x="584168" y="529781"/>
                </a:lnTo>
                <a:lnTo>
                  <a:pt x="593407" y="542830"/>
                </a:lnTo>
                <a:lnTo>
                  <a:pt x="594360" y="544068"/>
                </a:lnTo>
                <a:lnTo>
                  <a:pt x="595027" y="554355"/>
                </a:lnTo>
                <a:lnTo>
                  <a:pt x="593979" y="557308"/>
                </a:lnTo>
                <a:lnTo>
                  <a:pt x="593217" y="558356"/>
                </a:lnTo>
                <a:lnTo>
                  <a:pt x="581882" y="568357"/>
                </a:lnTo>
                <a:lnTo>
                  <a:pt x="565785" y="596456"/>
                </a:lnTo>
                <a:lnTo>
                  <a:pt x="565976" y="596741"/>
                </a:lnTo>
                <a:lnTo>
                  <a:pt x="574262" y="596170"/>
                </a:lnTo>
                <a:lnTo>
                  <a:pt x="608647" y="593693"/>
                </a:lnTo>
                <a:lnTo>
                  <a:pt x="608647" y="593693"/>
                </a:lnTo>
                <a:lnTo>
                  <a:pt x="632270" y="591979"/>
                </a:lnTo>
                <a:lnTo>
                  <a:pt x="632460" y="591788"/>
                </a:lnTo>
                <a:lnTo>
                  <a:pt x="641699" y="566928"/>
                </a:lnTo>
                <a:lnTo>
                  <a:pt x="649129" y="546545"/>
                </a:lnTo>
                <a:lnTo>
                  <a:pt x="649034" y="546449"/>
                </a:lnTo>
                <a:lnTo>
                  <a:pt x="649129" y="546449"/>
                </a:lnTo>
                <a:lnTo>
                  <a:pt x="648272" y="525304"/>
                </a:lnTo>
                <a:lnTo>
                  <a:pt x="648272" y="525113"/>
                </a:lnTo>
                <a:lnTo>
                  <a:pt x="645890" y="521780"/>
                </a:lnTo>
                <a:lnTo>
                  <a:pt x="645795" y="521684"/>
                </a:lnTo>
                <a:lnTo>
                  <a:pt x="644652" y="519303"/>
                </a:lnTo>
                <a:lnTo>
                  <a:pt x="644557" y="518732"/>
                </a:lnTo>
                <a:lnTo>
                  <a:pt x="644462" y="518350"/>
                </a:lnTo>
                <a:lnTo>
                  <a:pt x="644843" y="516922"/>
                </a:lnTo>
                <a:lnTo>
                  <a:pt x="646081" y="515112"/>
                </a:lnTo>
                <a:lnTo>
                  <a:pt x="646652" y="514826"/>
                </a:lnTo>
                <a:lnTo>
                  <a:pt x="648557" y="514541"/>
                </a:lnTo>
                <a:lnTo>
                  <a:pt x="651415" y="515017"/>
                </a:lnTo>
                <a:lnTo>
                  <a:pt x="652939" y="515398"/>
                </a:lnTo>
                <a:lnTo>
                  <a:pt x="653225" y="515588"/>
                </a:lnTo>
                <a:lnTo>
                  <a:pt x="653415" y="515779"/>
                </a:lnTo>
                <a:lnTo>
                  <a:pt x="653510" y="515874"/>
                </a:lnTo>
                <a:lnTo>
                  <a:pt x="654177" y="516827"/>
                </a:lnTo>
                <a:lnTo>
                  <a:pt x="654844" y="518446"/>
                </a:lnTo>
                <a:lnTo>
                  <a:pt x="655130" y="519779"/>
                </a:lnTo>
                <a:lnTo>
                  <a:pt x="655225" y="520541"/>
                </a:lnTo>
                <a:lnTo>
                  <a:pt x="654653" y="522637"/>
                </a:lnTo>
                <a:lnTo>
                  <a:pt x="653510" y="524828"/>
                </a:lnTo>
                <a:lnTo>
                  <a:pt x="653701" y="525209"/>
                </a:lnTo>
                <a:lnTo>
                  <a:pt x="660749" y="524447"/>
                </a:lnTo>
                <a:lnTo>
                  <a:pt x="660940" y="524351"/>
                </a:lnTo>
                <a:lnTo>
                  <a:pt x="668941" y="506349"/>
                </a:lnTo>
                <a:lnTo>
                  <a:pt x="684467" y="502920"/>
                </a:lnTo>
                <a:lnTo>
                  <a:pt x="684657" y="502730"/>
                </a:lnTo>
                <a:lnTo>
                  <a:pt x="688657" y="484632"/>
                </a:lnTo>
                <a:lnTo>
                  <a:pt x="688562" y="48444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endParaRPr lang="en-US">
              <a:solidFill>
                <a:schemeClr val="lt1"/>
              </a:solidFill>
            </a:endParaRPr>
          </a:p>
        </p:txBody>
      </p:sp>
      <p:sp>
        <p:nvSpPr>
          <p:cNvPr id="6" name="TextBox 5">
            <a:extLst>
              <a:ext uri="{FF2B5EF4-FFF2-40B4-BE49-F238E27FC236}">
                <a16:creationId xmlns:a16="http://schemas.microsoft.com/office/drawing/2014/main" id="{C7C0B45A-CD41-DC25-393A-EB00A7542CC0}"/>
              </a:ext>
            </a:extLst>
          </p:cNvPr>
          <p:cNvSpPr txBox="1"/>
          <p:nvPr/>
        </p:nvSpPr>
        <p:spPr>
          <a:xfrm>
            <a:off x="5149187" y="2698792"/>
            <a:ext cx="580608" cy="369332"/>
          </a:xfrm>
          <a:prstGeom prst="rect">
            <a:avLst/>
          </a:prstGeom>
          <a:noFill/>
        </p:spPr>
        <p:txBody>
          <a:bodyPr wrap="none" rtlCol="0">
            <a:spAutoFit/>
          </a:bodyPr>
          <a:lstStyle/>
          <a:p>
            <a:r>
              <a:rPr lang="en-US" b="1" dirty="0">
                <a:solidFill>
                  <a:schemeClr val="bg1"/>
                </a:solidFill>
              </a:rPr>
              <a:t>MO</a:t>
            </a:r>
          </a:p>
        </p:txBody>
      </p:sp>
    </p:spTree>
    <p:extLst>
      <p:ext uri="{BB962C8B-B14F-4D97-AF65-F5344CB8AC3E}">
        <p14:creationId xmlns:p14="http://schemas.microsoft.com/office/powerpoint/2010/main" val="3624930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D21D-E876-A65F-0262-BAB239D38541}"/>
              </a:ext>
            </a:extLst>
          </p:cNvPr>
          <p:cNvSpPr>
            <a:spLocks noGrp="1"/>
          </p:cNvSpPr>
          <p:nvPr>
            <p:ph type="title"/>
          </p:nvPr>
        </p:nvSpPr>
        <p:spPr>
          <a:xfrm>
            <a:off x="396983" y="283093"/>
            <a:ext cx="8680756" cy="1192742"/>
          </a:xfrm>
        </p:spPr>
        <p:txBody>
          <a:bodyPr anchor="ctr">
            <a:normAutofit/>
          </a:bodyPr>
          <a:lstStyle/>
          <a:p>
            <a:r>
              <a:rPr lang="en-US" dirty="0"/>
              <a:t>What We’ve Been Learning</a:t>
            </a:r>
          </a:p>
        </p:txBody>
      </p:sp>
      <p:graphicFrame>
        <p:nvGraphicFramePr>
          <p:cNvPr id="5" name="Content Placeholder 2">
            <a:extLst>
              <a:ext uri="{FF2B5EF4-FFF2-40B4-BE49-F238E27FC236}">
                <a16:creationId xmlns:a16="http://schemas.microsoft.com/office/drawing/2014/main" id="{8CCC8ED0-793C-613E-1588-D87A64B52E4A}"/>
              </a:ext>
            </a:extLst>
          </p:cNvPr>
          <p:cNvGraphicFramePr>
            <a:graphicFrameLocks noGrp="1"/>
          </p:cNvGraphicFramePr>
          <p:nvPr>
            <p:ph idx="1"/>
            <p:extLst>
              <p:ext uri="{D42A27DB-BD31-4B8C-83A1-F6EECF244321}">
                <p14:modId xmlns:p14="http://schemas.microsoft.com/office/powerpoint/2010/main" val="3210278150"/>
              </p:ext>
            </p:extLst>
          </p:nvPr>
        </p:nvGraphicFramePr>
        <p:xfrm>
          <a:off x="396983" y="1728165"/>
          <a:ext cx="11311313" cy="417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4464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FDACD-EA0E-8E56-EEA3-559B3915D53C}"/>
              </a:ext>
            </a:extLst>
          </p:cNvPr>
          <p:cNvSpPr>
            <a:spLocks noGrp="1"/>
          </p:cNvSpPr>
          <p:nvPr>
            <p:ph type="title"/>
          </p:nvPr>
        </p:nvSpPr>
        <p:spPr>
          <a:xfrm>
            <a:off x="396983" y="283093"/>
            <a:ext cx="8680756" cy="1192742"/>
          </a:xfrm>
        </p:spPr>
        <p:txBody>
          <a:bodyPr/>
          <a:lstStyle/>
          <a:p>
            <a:r>
              <a:rPr lang="en-US" dirty="0"/>
              <a:t>What’s Next?</a:t>
            </a:r>
          </a:p>
        </p:txBody>
      </p:sp>
      <p:sp>
        <p:nvSpPr>
          <p:cNvPr id="3" name="Content Placeholder 2">
            <a:extLst>
              <a:ext uri="{FF2B5EF4-FFF2-40B4-BE49-F238E27FC236}">
                <a16:creationId xmlns:a16="http://schemas.microsoft.com/office/drawing/2014/main" id="{29A3D9D1-5F8B-4DFB-206B-4F9B28AA33A6}"/>
              </a:ext>
            </a:extLst>
          </p:cNvPr>
          <p:cNvSpPr>
            <a:spLocks noGrp="1"/>
          </p:cNvSpPr>
          <p:nvPr>
            <p:ph idx="1"/>
          </p:nvPr>
        </p:nvSpPr>
        <p:spPr>
          <a:xfrm>
            <a:off x="396983" y="1728165"/>
            <a:ext cx="11311313" cy="4171799"/>
          </a:xfrm>
        </p:spPr>
        <p:txBody>
          <a:bodyPr>
            <a:normAutofit/>
          </a:bodyPr>
          <a:lstStyle/>
          <a:p>
            <a:r>
              <a:rPr lang="en-US" dirty="0"/>
              <a:t>Work with </a:t>
            </a:r>
            <a:r>
              <a:rPr lang="en-US" b="1" i="1" dirty="0">
                <a:solidFill>
                  <a:schemeClr val="accent1"/>
                </a:solidFill>
              </a:rPr>
              <a:t>initial deployment states </a:t>
            </a:r>
            <a:r>
              <a:rPr lang="en-US" dirty="0"/>
              <a:t>to demonstrate progress and refine Moonshot concepts</a:t>
            </a:r>
          </a:p>
          <a:p>
            <a:r>
              <a:rPr lang="en-US" dirty="0"/>
              <a:t>Continue to build out spectrum of </a:t>
            </a:r>
            <a:r>
              <a:rPr lang="en-US" b="1" i="1" dirty="0">
                <a:solidFill>
                  <a:schemeClr val="accent1"/>
                </a:solidFill>
              </a:rPr>
              <a:t>individual and collective actions</a:t>
            </a:r>
            <a:r>
              <a:rPr lang="en-US" dirty="0"/>
              <a:t> for state DOTs</a:t>
            </a:r>
          </a:p>
          <a:p>
            <a:r>
              <a:rPr lang="en-US" dirty="0"/>
              <a:t>Continue to engage with “</a:t>
            </a:r>
            <a:r>
              <a:rPr lang="en-US" b="1" i="1" dirty="0">
                <a:solidFill>
                  <a:schemeClr val="accent1"/>
                </a:solidFill>
              </a:rPr>
              <a:t>Challenge Network</a:t>
            </a:r>
            <a:r>
              <a:rPr lang="en-US" dirty="0"/>
              <a:t>” of non-traditional partners  </a:t>
            </a:r>
          </a:p>
          <a:p>
            <a:r>
              <a:rPr lang="en-US" dirty="0"/>
              <a:t>Share </a:t>
            </a:r>
            <a:r>
              <a:rPr lang="en-US" b="1" i="1" dirty="0">
                <a:solidFill>
                  <a:schemeClr val="accent1"/>
                </a:solidFill>
              </a:rPr>
              <a:t>results and resources </a:t>
            </a:r>
            <a:r>
              <a:rPr lang="en-US" dirty="0"/>
              <a:t>with all states; bring in next cohort</a:t>
            </a:r>
          </a:p>
          <a:p>
            <a:r>
              <a:rPr lang="en-US" dirty="0"/>
              <a:t>Continue </a:t>
            </a:r>
            <a:r>
              <a:rPr lang="en-US" b="1" i="1" dirty="0">
                <a:solidFill>
                  <a:schemeClr val="accent1"/>
                </a:solidFill>
              </a:rPr>
              <a:t>strong coordination </a:t>
            </a:r>
            <a:r>
              <a:rPr lang="en-US" dirty="0"/>
              <a:t>with TRB, USDOT, other partners</a:t>
            </a:r>
          </a:p>
        </p:txBody>
      </p:sp>
    </p:spTree>
    <p:extLst>
      <p:ext uri="{BB962C8B-B14F-4D97-AF65-F5344CB8AC3E}">
        <p14:creationId xmlns:p14="http://schemas.microsoft.com/office/powerpoint/2010/main" val="186490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E6097D-79A8-B9F1-C68A-F6D396341B1A}"/>
              </a:ext>
            </a:extLst>
          </p:cNvPr>
          <p:cNvSpPr>
            <a:spLocks noGrp="1"/>
          </p:cNvSpPr>
          <p:nvPr>
            <p:ph type="title"/>
          </p:nvPr>
        </p:nvSpPr>
        <p:spPr/>
        <p:txBody>
          <a:bodyPr/>
          <a:lstStyle/>
          <a:p>
            <a:r>
              <a:rPr lang="en-US" dirty="0"/>
              <a:t>Thank you</a:t>
            </a:r>
            <a:br>
              <a:rPr lang="en-US" dirty="0"/>
            </a:br>
            <a:br>
              <a:rPr lang="en-US" dirty="0"/>
            </a:br>
            <a:r>
              <a:rPr lang="en-US" sz="4000" dirty="0"/>
              <a:t>Susan Martinovich</a:t>
            </a:r>
            <a:br>
              <a:rPr lang="en-US" sz="4000" dirty="0"/>
            </a:br>
            <a:r>
              <a:rPr lang="en-US" sz="4000" dirty="0"/>
              <a:t>msmartinovich@hntb.com</a:t>
            </a:r>
            <a:br>
              <a:rPr lang="en-US" sz="4000" dirty="0"/>
            </a:br>
            <a:r>
              <a:rPr lang="en-US" sz="4000" dirty="0"/>
              <a:t>775.720.2696</a:t>
            </a:r>
            <a:endParaRPr lang="en-US" dirty="0"/>
          </a:p>
        </p:txBody>
      </p:sp>
    </p:spTree>
    <p:extLst>
      <p:ext uri="{BB962C8B-B14F-4D97-AF65-F5344CB8AC3E}">
        <p14:creationId xmlns:p14="http://schemas.microsoft.com/office/powerpoint/2010/main" val="5514871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95149373-FBF3-7FD5-FC1A-B794E1AAB29B}"/>
              </a:ext>
            </a:extLst>
          </p:cNvPr>
          <p:cNvSpPr>
            <a:spLocks noGrp="1"/>
          </p:cNvSpPr>
          <p:nvPr>
            <p:ph type="title"/>
          </p:nvPr>
        </p:nvSpPr>
        <p:spPr>
          <a:xfrm>
            <a:off x="396983" y="633471"/>
            <a:ext cx="8680756" cy="1192742"/>
          </a:xfrm>
        </p:spPr>
        <p:txBody>
          <a:bodyPr/>
          <a:lstStyle/>
          <a:p>
            <a:endParaRPr lang="en-US" dirty="0"/>
          </a:p>
        </p:txBody>
      </p:sp>
      <p:pic>
        <p:nvPicPr>
          <p:cNvPr id="2050" name="Picture 2" descr="July 20, 1969: One Giant Leap For Mankind | NASA">
            <a:extLst>
              <a:ext uri="{FF2B5EF4-FFF2-40B4-BE49-F238E27FC236}">
                <a16:creationId xmlns:a16="http://schemas.microsoft.com/office/drawing/2014/main" id="{C4E32903-7613-44A5-B4C4-903E38C952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0" r="-1" b="-757"/>
          <a:stretch/>
        </p:blipFill>
        <p:spPr bwMode="auto">
          <a:xfrm>
            <a:off x="0" y="0"/>
            <a:ext cx="12192000" cy="7476195"/>
          </a:xfrm>
          <a:prstGeom prst="rect">
            <a:avLst/>
          </a:prstGeom>
          <a:noFill/>
          <a:effectLst>
            <a:innerShdw blurRad="647700" dist="190500" dir="13500000">
              <a:prstClr val="black">
                <a:alpha val="97000"/>
              </a:prstClr>
            </a:innerShdw>
          </a:effectLst>
        </p:spPr>
      </p:pic>
      <p:sp>
        <p:nvSpPr>
          <p:cNvPr id="3" name="TextBox 2">
            <a:extLst>
              <a:ext uri="{FF2B5EF4-FFF2-40B4-BE49-F238E27FC236}">
                <a16:creationId xmlns:a16="http://schemas.microsoft.com/office/drawing/2014/main" id="{369F64B6-3978-F8B7-91DE-1A9A76F0C99E}"/>
              </a:ext>
            </a:extLst>
          </p:cNvPr>
          <p:cNvSpPr txBox="1"/>
          <p:nvPr/>
        </p:nvSpPr>
        <p:spPr>
          <a:xfrm>
            <a:off x="1011845" y="474765"/>
            <a:ext cx="10492734" cy="2339102"/>
          </a:xfrm>
          <a:prstGeom prst="rect">
            <a:avLst/>
          </a:prstGeom>
          <a:noFill/>
        </p:spPr>
        <p:txBody>
          <a:bodyPr wrap="square" rtlCol="0">
            <a:spAutoFit/>
          </a:bodyPr>
          <a:lstStyle/>
          <a:p>
            <a:pPr algn="ctr">
              <a:spcAft>
                <a:spcPts val="1200"/>
              </a:spcAft>
            </a:pPr>
            <a:r>
              <a:rPr lang="en-US" sz="2000" dirty="0">
                <a:solidFill>
                  <a:schemeClr val="bg1"/>
                </a:solidFill>
                <a:effectLst/>
                <a:latin typeface="Segoe UI" panose="020B0502040204020203" pitchFamily="34" charset="0"/>
              </a:rPr>
              <a:t>We choose to go to the moon in this decade and do the other things, not because they are easy, but because they are hard.  Beca</a:t>
            </a:r>
            <a:r>
              <a:rPr lang="en-US" sz="2000" dirty="0">
                <a:solidFill>
                  <a:schemeClr val="bg1"/>
                </a:solidFill>
                <a:latin typeface="Segoe UI" panose="020B0502040204020203" pitchFamily="34" charset="0"/>
              </a:rPr>
              <a:t>use that goal will serve to organize and measure the best of our energies and skills, because that challenge is one that we’re willing to accept. One we are unwilling to postpone. And therefore, as we set sail, we ask God’s blessing on the most hazardous and dangerous and greatest adventure that man has ever gone  </a:t>
            </a:r>
          </a:p>
          <a:p>
            <a:pPr algn="ctr"/>
            <a:r>
              <a:rPr lang="en-US" sz="1800" b="1" i="1" dirty="0">
                <a:solidFill>
                  <a:schemeClr val="bg1"/>
                </a:solidFill>
                <a:effectLst/>
                <a:latin typeface="Segoe UI" panose="020B0502040204020203" pitchFamily="34" charset="0"/>
              </a:rPr>
              <a:t>John F. Kennedy, 9/12/62</a:t>
            </a:r>
            <a:endParaRPr lang="en-US" sz="1800" b="1" i="1" dirty="0">
              <a:solidFill>
                <a:schemeClr val="bg1"/>
              </a:solidFill>
              <a:effectLst/>
              <a:latin typeface="Arial" panose="020B0604020202020204" pitchFamily="34" charset="0"/>
            </a:endParaRPr>
          </a:p>
          <a:p>
            <a:endParaRPr lang="en-US" dirty="0">
              <a:solidFill>
                <a:schemeClr val="bg1"/>
              </a:solidFill>
            </a:endParaRPr>
          </a:p>
        </p:txBody>
      </p:sp>
      <p:grpSp>
        <p:nvGrpSpPr>
          <p:cNvPr id="6" name="Group 5">
            <a:extLst>
              <a:ext uri="{FF2B5EF4-FFF2-40B4-BE49-F238E27FC236}">
                <a16:creationId xmlns:a16="http://schemas.microsoft.com/office/drawing/2014/main" id="{8E72F070-CA24-BCE0-E2B2-85A279475589}"/>
              </a:ext>
            </a:extLst>
          </p:cNvPr>
          <p:cNvGrpSpPr/>
          <p:nvPr/>
        </p:nvGrpSpPr>
        <p:grpSpPr>
          <a:xfrm>
            <a:off x="551223" y="280113"/>
            <a:ext cx="11361917" cy="2437329"/>
            <a:chOff x="244272" y="2947963"/>
            <a:chExt cx="8276666" cy="2310941"/>
          </a:xfrm>
        </p:grpSpPr>
        <p:grpSp>
          <p:nvGrpSpPr>
            <p:cNvPr id="7" name="Group 6">
              <a:extLst>
                <a:ext uri="{FF2B5EF4-FFF2-40B4-BE49-F238E27FC236}">
                  <a16:creationId xmlns:a16="http://schemas.microsoft.com/office/drawing/2014/main" id="{B999FA90-82CE-A2CC-A080-57D566B93B15}"/>
                </a:ext>
              </a:extLst>
            </p:cNvPr>
            <p:cNvGrpSpPr/>
            <p:nvPr/>
          </p:nvGrpSpPr>
          <p:grpSpPr>
            <a:xfrm>
              <a:off x="8168323" y="4371106"/>
              <a:ext cx="352615" cy="279558"/>
              <a:chOff x="4152556" y="3347759"/>
              <a:chExt cx="352615" cy="279558"/>
            </a:xfrm>
            <a:solidFill>
              <a:schemeClr val="accent2"/>
            </a:solidFill>
          </p:grpSpPr>
          <p:sp>
            <p:nvSpPr>
              <p:cNvPr id="13" name="Freeform: Shape 12">
                <a:extLst>
                  <a:ext uri="{FF2B5EF4-FFF2-40B4-BE49-F238E27FC236}">
                    <a16:creationId xmlns:a16="http://schemas.microsoft.com/office/drawing/2014/main" id="{BCECAF0F-FA2A-E014-D9A8-F30DB3F28506}"/>
                  </a:ext>
                </a:extLst>
              </p:cNvPr>
              <p:cNvSpPr/>
              <p:nvPr/>
            </p:nvSpPr>
            <p:spPr>
              <a:xfrm>
                <a:off x="4152556" y="3347759"/>
                <a:ext cx="140969" cy="279558"/>
              </a:xfrm>
              <a:custGeom>
                <a:avLst/>
                <a:gdLst>
                  <a:gd name="connsiteX0" fmla="*/ 0 w 140969"/>
                  <a:gd name="connsiteY0" fmla="*/ 0 h 279558"/>
                  <a:gd name="connsiteX1" fmla="*/ 0 w 140969"/>
                  <a:gd name="connsiteY1" fmla="*/ 141065 h 279558"/>
                  <a:gd name="connsiteX2" fmla="*/ 80486 w 140969"/>
                  <a:gd name="connsiteY2" fmla="*/ 141065 h 279558"/>
                  <a:gd name="connsiteX3" fmla="*/ 0 w 140969"/>
                  <a:gd name="connsiteY3" fmla="*/ 219075 h 279558"/>
                  <a:gd name="connsiteX4" fmla="*/ 0 w 140969"/>
                  <a:gd name="connsiteY4" fmla="*/ 279559 h 279558"/>
                  <a:gd name="connsiteX5" fmla="*/ 140970 w 140969"/>
                  <a:gd name="connsiteY5" fmla="*/ 140780 h 279558"/>
                  <a:gd name="connsiteX6" fmla="*/ 140970 w 140969"/>
                  <a:gd name="connsiteY6" fmla="*/ 140780 h 279558"/>
                  <a:gd name="connsiteX7" fmla="*/ 140970 w 140969"/>
                  <a:gd name="connsiteY7" fmla="*/ 0 h 2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69" h="279558">
                    <a:moveTo>
                      <a:pt x="0" y="0"/>
                    </a:moveTo>
                    <a:lnTo>
                      <a:pt x="0" y="141065"/>
                    </a:lnTo>
                    <a:lnTo>
                      <a:pt x="80486" y="141065"/>
                    </a:lnTo>
                    <a:cubicBezTo>
                      <a:pt x="79148" y="184547"/>
                      <a:pt x="43502" y="219096"/>
                      <a:pt x="0" y="219075"/>
                    </a:cubicBezTo>
                    <a:lnTo>
                      <a:pt x="0" y="279559"/>
                    </a:lnTo>
                    <a:cubicBezTo>
                      <a:pt x="77008" y="279568"/>
                      <a:pt x="139774" y="217779"/>
                      <a:pt x="140970" y="140780"/>
                    </a:cubicBezTo>
                    <a:lnTo>
                      <a:pt x="140970" y="140780"/>
                    </a:lnTo>
                    <a:lnTo>
                      <a:pt x="140970" y="0"/>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58179B9-90CB-A4F0-A45C-5065B8145046}"/>
                  </a:ext>
                </a:extLst>
              </p:cNvPr>
              <p:cNvSpPr/>
              <p:nvPr/>
            </p:nvSpPr>
            <p:spPr>
              <a:xfrm>
                <a:off x="4364201" y="3347759"/>
                <a:ext cx="140970" cy="279558"/>
              </a:xfrm>
              <a:custGeom>
                <a:avLst/>
                <a:gdLst>
                  <a:gd name="connsiteX0" fmla="*/ 0 w 140970"/>
                  <a:gd name="connsiteY0" fmla="*/ 0 h 279558"/>
                  <a:gd name="connsiteX1" fmla="*/ 0 w 140970"/>
                  <a:gd name="connsiteY1" fmla="*/ 141065 h 279558"/>
                  <a:gd name="connsiteX2" fmla="*/ 80486 w 140970"/>
                  <a:gd name="connsiteY2" fmla="*/ 141065 h 279558"/>
                  <a:gd name="connsiteX3" fmla="*/ 0 w 140970"/>
                  <a:gd name="connsiteY3" fmla="*/ 219075 h 279558"/>
                  <a:gd name="connsiteX4" fmla="*/ 0 w 140970"/>
                  <a:gd name="connsiteY4" fmla="*/ 279559 h 279558"/>
                  <a:gd name="connsiteX5" fmla="*/ 140970 w 140970"/>
                  <a:gd name="connsiteY5" fmla="*/ 140780 h 279558"/>
                  <a:gd name="connsiteX6" fmla="*/ 140970 w 140970"/>
                  <a:gd name="connsiteY6" fmla="*/ 140780 h 279558"/>
                  <a:gd name="connsiteX7" fmla="*/ 140970 w 140970"/>
                  <a:gd name="connsiteY7" fmla="*/ 0 h 27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70" h="279558">
                    <a:moveTo>
                      <a:pt x="0" y="0"/>
                    </a:moveTo>
                    <a:lnTo>
                      <a:pt x="0" y="141065"/>
                    </a:lnTo>
                    <a:lnTo>
                      <a:pt x="80486" y="141065"/>
                    </a:lnTo>
                    <a:cubicBezTo>
                      <a:pt x="79098" y="184525"/>
                      <a:pt x="43482" y="219045"/>
                      <a:pt x="0" y="219075"/>
                    </a:cubicBezTo>
                    <a:lnTo>
                      <a:pt x="0" y="279559"/>
                    </a:lnTo>
                    <a:cubicBezTo>
                      <a:pt x="77008" y="279568"/>
                      <a:pt x="139774" y="217779"/>
                      <a:pt x="140970" y="140780"/>
                    </a:cubicBezTo>
                    <a:lnTo>
                      <a:pt x="140970" y="140780"/>
                    </a:lnTo>
                    <a:lnTo>
                      <a:pt x="140970" y="0"/>
                    </a:lnTo>
                    <a:close/>
                  </a:path>
                </a:pathLst>
              </a:custGeom>
              <a:grpFill/>
              <a:ln w="9525" cap="flat">
                <a:noFill/>
                <a:prstDash val="solid"/>
                <a:miter/>
              </a:ln>
            </p:spPr>
            <p:txBody>
              <a:bodyPr rtlCol="0" anchor="ctr"/>
              <a:lstStyle/>
              <a:p>
                <a:endParaRPr lang="en-US" dirty="0"/>
              </a:p>
            </p:txBody>
          </p:sp>
        </p:grpSp>
        <p:grpSp>
          <p:nvGrpSpPr>
            <p:cNvPr id="8" name="Group 7">
              <a:extLst>
                <a:ext uri="{FF2B5EF4-FFF2-40B4-BE49-F238E27FC236}">
                  <a16:creationId xmlns:a16="http://schemas.microsoft.com/office/drawing/2014/main" id="{3AE5DB19-8166-82F2-CC5F-B2BFD3759E02}"/>
                </a:ext>
              </a:extLst>
            </p:cNvPr>
            <p:cNvGrpSpPr/>
            <p:nvPr/>
          </p:nvGrpSpPr>
          <p:grpSpPr>
            <a:xfrm>
              <a:off x="244272" y="2947963"/>
              <a:ext cx="352614" cy="279844"/>
              <a:chOff x="72371" y="3119044"/>
              <a:chExt cx="352614" cy="279844"/>
            </a:xfrm>
            <a:solidFill>
              <a:schemeClr val="accent2"/>
            </a:solidFill>
          </p:grpSpPr>
          <p:sp>
            <p:nvSpPr>
              <p:cNvPr id="11" name="Freeform: Shape 10">
                <a:extLst>
                  <a:ext uri="{FF2B5EF4-FFF2-40B4-BE49-F238E27FC236}">
                    <a16:creationId xmlns:a16="http://schemas.microsoft.com/office/drawing/2014/main" id="{B7A594BD-31D7-D710-ABAA-A7E8E3D17E7C}"/>
                  </a:ext>
                </a:extLst>
              </p:cNvPr>
              <p:cNvSpPr/>
              <p:nvPr/>
            </p:nvSpPr>
            <p:spPr>
              <a:xfrm>
                <a:off x="284016" y="3119044"/>
                <a:ext cx="140969" cy="279844"/>
              </a:xfrm>
              <a:custGeom>
                <a:avLst/>
                <a:gdLst>
                  <a:gd name="connsiteX0" fmla="*/ 140970 w 140969"/>
                  <a:gd name="connsiteY0" fmla="*/ 279845 h 279844"/>
                  <a:gd name="connsiteX1" fmla="*/ 140970 w 140969"/>
                  <a:gd name="connsiteY1" fmla="*/ 138779 h 279844"/>
                  <a:gd name="connsiteX2" fmla="*/ 60484 w 140969"/>
                  <a:gd name="connsiteY2" fmla="*/ 138779 h 279844"/>
                  <a:gd name="connsiteX3" fmla="*/ 140970 w 140969"/>
                  <a:gd name="connsiteY3" fmla="*/ 60770 h 279844"/>
                  <a:gd name="connsiteX4" fmla="*/ 140970 w 140969"/>
                  <a:gd name="connsiteY4" fmla="*/ 0 h 279844"/>
                  <a:gd name="connsiteX5" fmla="*/ 0 w 140969"/>
                  <a:gd name="connsiteY5" fmla="*/ 138779 h 279844"/>
                  <a:gd name="connsiteX6" fmla="*/ 0 w 140969"/>
                  <a:gd name="connsiteY6" fmla="*/ 138779 h 279844"/>
                  <a:gd name="connsiteX7" fmla="*/ 0 w 140969"/>
                  <a:gd name="connsiteY7" fmla="*/ 279845 h 27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69" h="279844">
                    <a:moveTo>
                      <a:pt x="140970" y="279845"/>
                    </a:moveTo>
                    <a:lnTo>
                      <a:pt x="140970" y="138779"/>
                    </a:lnTo>
                    <a:lnTo>
                      <a:pt x="60484" y="138779"/>
                    </a:lnTo>
                    <a:cubicBezTo>
                      <a:pt x="61822" y="95298"/>
                      <a:pt x="97468" y="60749"/>
                      <a:pt x="140970" y="60770"/>
                    </a:cubicBezTo>
                    <a:lnTo>
                      <a:pt x="140970" y="0"/>
                    </a:lnTo>
                    <a:cubicBezTo>
                      <a:pt x="63962" y="-10"/>
                      <a:pt x="1196" y="61780"/>
                      <a:pt x="0" y="138779"/>
                    </a:cubicBezTo>
                    <a:lnTo>
                      <a:pt x="0" y="138779"/>
                    </a:lnTo>
                    <a:lnTo>
                      <a:pt x="0" y="279845"/>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F6F698DE-1FAD-2C3D-80DB-B2856F8FF5EA}"/>
                  </a:ext>
                </a:extLst>
              </p:cNvPr>
              <p:cNvSpPr/>
              <p:nvPr/>
            </p:nvSpPr>
            <p:spPr>
              <a:xfrm>
                <a:off x="72371" y="3119044"/>
                <a:ext cx="140969" cy="279844"/>
              </a:xfrm>
              <a:custGeom>
                <a:avLst/>
                <a:gdLst>
                  <a:gd name="connsiteX0" fmla="*/ 140970 w 140969"/>
                  <a:gd name="connsiteY0" fmla="*/ 279845 h 279844"/>
                  <a:gd name="connsiteX1" fmla="*/ 140970 w 140969"/>
                  <a:gd name="connsiteY1" fmla="*/ 138779 h 279844"/>
                  <a:gd name="connsiteX2" fmla="*/ 60484 w 140969"/>
                  <a:gd name="connsiteY2" fmla="*/ 138779 h 279844"/>
                  <a:gd name="connsiteX3" fmla="*/ 140970 w 140969"/>
                  <a:gd name="connsiteY3" fmla="*/ 60770 h 279844"/>
                  <a:gd name="connsiteX4" fmla="*/ 140970 w 140969"/>
                  <a:gd name="connsiteY4" fmla="*/ 0 h 279844"/>
                  <a:gd name="connsiteX5" fmla="*/ 0 w 140969"/>
                  <a:gd name="connsiteY5" fmla="*/ 138779 h 279844"/>
                  <a:gd name="connsiteX6" fmla="*/ 0 w 140969"/>
                  <a:gd name="connsiteY6" fmla="*/ 138779 h 279844"/>
                  <a:gd name="connsiteX7" fmla="*/ 0 w 140969"/>
                  <a:gd name="connsiteY7" fmla="*/ 279845 h 27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969" h="279844">
                    <a:moveTo>
                      <a:pt x="140970" y="279845"/>
                    </a:moveTo>
                    <a:lnTo>
                      <a:pt x="140970" y="138779"/>
                    </a:lnTo>
                    <a:lnTo>
                      <a:pt x="60484" y="138779"/>
                    </a:lnTo>
                    <a:cubicBezTo>
                      <a:pt x="61872" y="95320"/>
                      <a:pt x="97488" y="60799"/>
                      <a:pt x="140970" y="60770"/>
                    </a:cubicBezTo>
                    <a:lnTo>
                      <a:pt x="140970" y="0"/>
                    </a:lnTo>
                    <a:cubicBezTo>
                      <a:pt x="63962" y="-10"/>
                      <a:pt x="1196" y="61780"/>
                      <a:pt x="0" y="138779"/>
                    </a:cubicBezTo>
                    <a:lnTo>
                      <a:pt x="0" y="138779"/>
                    </a:lnTo>
                    <a:lnTo>
                      <a:pt x="0" y="279845"/>
                    </a:lnTo>
                    <a:close/>
                  </a:path>
                </a:pathLst>
              </a:custGeom>
              <a:grpFill/>
              <a:ln w="9525" cap="flat">
                <a:noFill/>
                <a:prstDash val="solid"/>
                <a:miter/>
              </a:ln>
            </p:spPr>
            <p:txBody>
              <a:bodyPr rtlCol="0" anchor="ctr"/>
              <a:lstStyle/>
              <a:p>
                <a:endParaRPr lang="en-US" dirty="0"/>
              </a:p>
            </p:txBody>
          </p:sp>
        </p:grpSp>
        <p:cxnSp>
          <p:nvCxnSpPr>
            <p:cNvPr id="9" name="Straight Connector 8">
              <a:extLst>
                <a:ext uri="{FF2B5EF4-FFF2-40B4-BE49-F238E27FC236}">
                  <a16:creationId xmlns:a16="http://schemas.microsoft.com/office/drawing/2014/main" id="{CE7F8717-7DAA-F775-BED1-5D7EFCE68A43}"/>
                </a:ext>
              </a:extLst>
            </p:cNvPr>
            <p:cNvCxnSpPr>
              <a:cxnSpLocks/>
            </p:cNvCxnSpPr>
            <p:nvPr/>
          </p:nvCxnSpPr>
          <p:spPr>
            <a:xfrm>
              <a:off x="725621" y="3104220"/>
              <a:ext cx="724446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0B2AF7-9CE7-2515-F423-3D03EDBB64BD}"/>
                </a:ext>
              </a:extLst>
            </p:cNvPr>
            <p:cNvCxnSpPr>
              <a:cxnSpLocks/>
            </p:cNvCxnSpPr>
            <p:nvPr/>
          </p:nvCxnSpPr>
          <p:spPr>
            <a:xfrm flipV="1">
              <a:off x="865418" y="5209994"/>
              <a:ext cx="7301598" cy="48910"/>
            </a:xfrm>
            <a:prstGeom prst="line">
              <a:avLst/>
            </a:prstGeom>
            <a:ln w="127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447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CCF9B6-6F19-07C1-BF09-C5C455810188}"/>
              </a:ext>
            </a:extLst>
          </p:cNvPr>
          <p:cNvSpPr/>
          <p:nvPr/>
        </p:nvSpPr>
        <p:spPr>
          <a:xfrm>
            <a:off x="0" y="1669240"/>
            <a:ext cx="12192000" cy="4645643"/>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C04B1B6A-B93A-B4B7-8A8F-D0D887C3A08C}"/>
              </a:ext>
            </a:extLst>
          </p:cNvPr>
          <p:cNvGrpSpPr/>
          <p:nvPr/>
        </p:nvGrpSpPr>
        <p:grpSpPr>
          <a:xfrm>
            <a:off x="-1058211" y="1873103"/>
            <a:ext cx="14549392" cy="4224818"/>
            <a:chOff x="-49388" y="0"/>
            <a:chExt cx="7242707" cy="2103120"/>
          </a:xfrm>
          <a:effectLst>
            <a:outerShdw blurRad="241300" dist="38100" dir="2700000" algn="tl" rotWithShape="0">
              <a:prstClr val="black">
                <a:alpha val="40000"/>
              </a:prstClr>
            </a:outerShdw>
          </a:effectLst>
        </p:grpSpPr>
        <p:pic>
          <p:nvPicPr>
            <p:cNvPr id="1028" name="Picture 4" descr="Image result for panama canal opening 1914">
              <a:extLst>
                <a:ext uri="{FF2B5EF4-FFF2-40B4-BE49-F238E27FC236}">
                  <a16:creationId xmlns:a16="http://schemas.microsoft.com/office/drawing/2014/main" id="{2DB95292-CBF4-4EC9-BA16-818151288E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48"/>
            <a:stretch/>
          </p:blipFill>
          <p:spPr bwMode="auto">
            <a:xfrm>
              <a:off x="2199681" y="0"/>
              <a:ext cx="2777870" cy="2103120"/>
            </a:xfrm>
            <a:prstGeom prst="parallelogram">
              <a:avLst/>
            </a:prstGeom>
            <a:ln w="41275">
              <a:solidFill>
                <a:schemeClr val="accent1"/>
              </a:solidFill>
            </a:ln>
            <a:extLst>
              <a:ext uri="{909E8E84-426E-40DD-AFC4-6F175D3DCCD1}">
                <a14:hiddenFill xmlns:a14="http://schemas.microsoft.com/office/drawing/2010/main">
                  <a:solidFill>
                    <a:srgbClr val="FFFFFF"/>
                  </a:solidFill>
                </a14:hiddenFill>
              </a:ext>
            </a:extLst>
          </p:spPr>
        </p:pic>
        <p:pic>
          <p:nvPicPr>
            <p:cNvPr id="3" name="Picture 2" descr="First transcontinental railroad - Wikipedia">
              <a:extLst>
                <a:ext uri="{FF2B5EF4-FFF2-40B4-BE49-F238E27FC236}">
                  <a16:creationId xmlns:a16="http://schemas.microsoft.com/office/drawing/2014/main" id="{FBD822C7-5578-4C9F-8FD6-8E28CA2104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8" y="0"/>
              <a:ext cx="2782590" cy="2103120"/>
            </a:xfrm>
            <a:prstGeom prst="parallelogram">
              <a:avLst/>
            </a:prstGeom>
            <a:ln w="41275">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6" descr="A picture containing text, sky, outdoor, road&#10;&#10;Description automatically generated">
              <a:extLst>
                <a:ext uri="{FF2B5EF4-FFF2-40B4-BE49-F238E27FC236}">
                  <a16:creationId xmlns:a16="http://schemas.microsoft.com/office/drawing/2014/main" id="{5394D8A0-9706-4B03-A2C6-03190632F1FE}"/>
                </a:ext>
              </a:extLst>
            </p:cNvPr>
            <p:cNvPicPr>
              <a:picLocks noChangeAspect="1"/>
            </p:cNvPicPr>
            <p:nvPr/>
          </p:nvPicPr>
          <p:blipFill rotWithShape="1">
            <a:blip r:embed="rId5">
              <a:extLst>
                <a:ext uri="{28A0092B-C50C-407E-A947-70E740481C1C}">
                  <a14:useLocalDpi xmlns:a14="http://schemas.microsoft.com/office/drawing/2010/main" val="0"/>
                </a:ext>
              </a:extLst>
            </a:blip>
            <a:srcRect l="8138" r="17733"/>
            <a:stretch/>
          </p:blipFill>
          <p:spPr>
            <a:xfrm>
              <a:off x="4434747" y="0"/>
              <a:ext cx="2758572" cy="2103120"/>
            </a:xfrm>
            <a:prstGeom prst="parallelogram">
              <a:avLst/>
            </a:prstGeom>
            <a:ln w="41275">
              <a:solidFill>
                <a:schemeClr val="accent1"/>
              </a:solidFill>
            </a:ln>
          </p:spPr>
        </p:pic>
      </p:grpSp>
      <p:sp>
        <p:nvSpPr>
          <p:cNvPr id="2" name="Title 1">
            <a:extLst>
              <a:ext uri="{FF2B5EF4-FFF2-40B4-BE49-F238E27FC236}">
                <a16:creationId xmlns:a16="http://schemas.microsoft.com/office/drawing/2014/main" id="{83891128-B0AD-407F-8ADA-9F2937516447}"/>
              </a:ext>
            </a:extLst>
          </p:cNvPr>
          <p:cNvSpPr>
            <a:spLocks noGrp="1"/>
          </p:cNvSpPr>
          <p:nvPr>
            <p:ph type="title"/>
          </p:nvPr>
        </p:nvSpPr>
        <p:spPr>
          <a:xfrm>
            <a:off x="396982" y="283093"/>
            <a:ext cx="10779569" cy="1192742"/>
          </a:xfrm>
        </p:spPr>
        <p:txBody>
          <a:bodyPr>
            <a:normAutofit/>
          </a:bodyPr>
          <a:lstStyle/>
          <a:p>
            <a:r>
              <a:rPr lang="en-US" dirty="0"/>
              <a:t>We Took a Look Back…</a:t>
            </a:r>
          </a:p>
        </p:txBody>
      </p:sp>
    </p:spTree>
    <p:extLst>
      <p:ext uri="{BB962C8B-B14F-4D97-AF65-F5344CB8AC3E}">
        <p14:creationId xmlns:p14="http://schemas.microsoft.com/office/powerpoint/2010/main" val="232720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CC5D4D-4A9A-165F-F054-FAD2858E8F3B}"/>
              </a:ext>
            </a:extLst>
          </p:cNvPr>
          <p:cNvSpPr/>
          <p:nvPr/>
        </p:nvSpPr>
        <p:spPr>
          <a:xfrm>
            <a:off x="0" y="1669240"/>
            <a:ext cx="12192000" cy="4645643"/>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6B74FD-10AC-DCF6-FFFA-D2771260FB7F}"/>
              </a:ext>
            </a:extLst>
          </p:cNvPr>
          <p:cNvPicPr>
            <a:picLocks noChangeAspect="1"/>
          </p:cNvPicPr>
          <p:nvPr/>
        </p:nvPicPr>
        <p:blipFill rotWithShape="1">
          <a:blip r:embed="rId3">
            <a:extLst>
              <a:ext uri="{28A0092B-C50C-407E-A947-70E740481C1C}">
                <a14:useLocalDpi xmlns:a14="http://schemas.microsoft.com/office/drawing/2010/main" val="0"/>
              </a:ext>
            </a:extLst>
          </a:blip>
          <a:srcRect l="-14641" t="4740" r="6116" b="6127"/>
          <a:stretch/>
        </p:blipFill>
        <p:spPr>
          <a:xfrm>
            <a:off x="5585893" y="1852623"/>
            <a:ext cx="7882572" cy="4315968"/>
          </a:xfrm>
          <a:prstGeom prst="parallelogram">
            <a:avLst/>
          </a:prstGeom>
          <a:ln w="41275">
            <a:solidFill>
              <a:schemeClr val="accent1"/>
            </a:solidFill>
          </a:ln>
        </p:spPr>
      </p:pic>
      <p:sp>
        <p:nvSpPr>
          <p:cNvPr id="2" name="Title 1">
            <a:extLst>
              <a:ext uri="{FF2B5EF4-FFF2-40B4-BE49-F238E27FC236}">
                <a16:creationId xmlns:a16="http://schemas.microsoft.com/office/drawing/2014/main" id="{7E323327-48D8-441A-B038-AB7AC66A3297}"/>
              </a:ext>
            </a:extLst>
          </p:cNvPr>
          <p:cNvSpPr>
            <a:spLocks noGrp="1"/>
          </p:cNvSpPr>
          <p:nvPr>
            <p:ph type="title"/>
          </p:nvPr>
        </p:nvSpPr>
        <p:spPr>
          <a:xfrm>
            <a:off x="396983" y="283093"/>
            <a:ext cx="10786024" cy="1192742"/>
          </a:xfrm>
        </p:spPr>
        <p:txBody>
          <a:bodyPr>
            <a:normAutofit/>
          </a:bodyPr>
          <a:lstStyle/>
          <a:p>
            <a:r>
              <a:rPr lang="en-US"/>
              <a:t>We looked at other Industries …</a:t>
            </a:r>
          </a:p>
        </p:txBody>
      </p:sp>
      <p:pic>
        <p:nvPicPr>
          <p:cNvPr id="1026" name="Picture 2">
            <a:extLst>
              <a:ext uri="{FF2B5EF4-FFF2-40B4-BE49-F238E27FC236}">
                <a16:creationId xmlns:a16="http://schemas.microsoft.com/office/drawing/2014/main" id="{69E7BC92-357B-AEE1-D0D9-D25B8AD248A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0" r="20267"/>
          <a:stretch/>
        </p:blipFill>
        <p:spPr bwMode="auto">
          <a:xfrm>
            <a:off x="2677432" y="1852623"/>
            <a:ext cx="6022230" cy="4314250"/>
          </a:xfrm>
          <a:prstGeom prst="parallelogram">
            <a:avLst/>
          </a:prstGeom>
          <a:ln w="41275">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Placeholder 17">
            <a:extLst>
              <a:ext uri="{FF2B5EF4-FFF2-40B4-BE49-F238E27FC236}">
                <a16:creationId xmlns:a16="http://schemas.microsoft.com/office/drawing/2014/main" id="{93669A03-018B-4CE2-A462-AE1569F6691A}"/>
              </a:ext>
            </a:extLst>
          </p:cNvPr>
          <p:cNvPicPr>
            <a:picLocks noChangeAspect="1"/>
          </p:cNvPicPr>
          <p:nvPr/>
        </p:nvPicPr>
        <p:blipFill rotWithShape="1">
          <a:blip r:embed="rId5">
            <a:extLst>
              <a:ext uri="{28A0092B-C50C-407E-A947-70E740481C1C}">
                <a14:useLocalDpi xmlns:a14="http://schemas.microsoft.com/office/drawing/2010/main" val="0"/>
              </a:ext>
            </a:extLst>
          </a:blip>
          <a:srcRect l="-5385" t="2693" r="26787" b="3566"/>
          <a:stretch/>
        </p:blipFill>
        <p:spPr>
          <a:xfrm>
            <a:off x="-1767922" y="1852623"/>
            <a:ext cx="6337778" cy="4293260"/>
          </a:xfrm>
          <a:prstGeom prst="parallelogram">
            <a:avLst/>
          </a:prstGeom>
          <a:ln w="41275">
            <a:solidFill>
              <a:schemeClr val="accent1"/>
            </a:solidFill>
          </a:ln>
        </p:spPr>
      </p:pic>
    </p:spTree>
    <p:extLst>
      <p:ext uri="{BB962C8B-B14F-4D97-AF65-F5344CB8AC3E}">
        <p14:creationId xmlns:p14="http://schemas.microsoft.com/office/powerpoint/2010/main" val="227543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Rounded 13">
            <a:extLst>
              <a:ext uri="{FF2B5EF4-FFF2-40B4-BE49-F238E27FC236}">
                <a16:creationId xmlns:a16="http://schemas.microsoft.com/office/drawing/2014/main" id="{085202C9-7AEB-4D2C-99B1-880B2BBC63B4}"/>
              </a:ext>
            </a:extLst>
          </p:cNvPr>
          <p:cNvSpPr/>
          <p:nvPr/>
        </p:nvSpPr>
        <p:spPr>
          <a:xfrm>
            <a:off x="760851" y="2430973"/>
            <a:ext cx="1835586" cy="3786193"/>
          </a:xfrm>
          <a:prstGeom prst="round2SameRect">
            <a:avLst>
              <a:gd name="adj1" fmla="val 0"/>
              <a:gd name="adj2" fmla="val 0"/>
            </a:avLst>
          </a:prstGeom>
          <a:gradFill>
            <a:gsLst>
              <a:gs pos="0">
                <a:schemeClr val="accent2">
                  <a:lumMod val="75000"/>
                </a:schemeClr>
              </a:gs>
              <a:gs pos="100000">
                <a:schemeClr val="accent1">
                  <a:lumMod val="75000"/>
                </a:schemeClr>
              </a:gs>
            </a:gsLst>
            <a:lin ang="16200000" scaled="1"/>
          </a:gradFill>
          <a:ln>
            <a:noFill/>
          </a:ln>
          <a:effectLst>
            <a:innerShdw blurRad="292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93901178-5BA2-41C5-B128-4B212D6CCBBE}"/>
              </a:ext>
            </a:extLst>
          </p:cNvPr>
          <p:cNvSpPr/>
          <p:nvPr/>
        </p:nvSpPr>
        <p:spPr>
          <a:xfrm>
            <a:off x="912281" y="1747737"/>
            <a:ext cx="1514779" cy="1514779"/>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36AD95-AFA4-446C-94EB-EFB50391B4EB}"/>
              </a:ext>
            </a:extLst>
          </p:cNvPr>
          <p:cNvSpPr/>
          <p:nvPr/>
        </p:nvSpPr>
        <p:spPr>
          <a:xfrm>
            <a:off x="2894019" y="2430975"/>
            <a:ext cx="1835586" cy="3786192"/>
          </a:xfrm>
          <a:prstGeom prst="rect">
            <a:avLst/>
          </a:prstGeom>
          <a:gradFill>
            <a:gsLst>
              <a:gs pos="0">
                <a:schemeClr val="accent2">
                  <a:lumMod val="75000"/>
                </a:schemeClr>
              </a:gs>
              <a:gs pos="100000">
                <a:schemeClr val="accent1">
                  <a:lumMod val="75000"/>
                </a:schemeClr>
              </a:gs>
            </a:gsLst>
            <a:lin ang="16200000" scaled="1"/>
          </a:gradFill>
          <a:ln>
            <a:noFill/>
          </a:ln>
          <a:effectLst>
            <a:innerShdw blurRad="292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D63A83E-C58C-4FDE-9190-22BF0FD4A249}"/>
              </a:ext>
            </a:extLst>
          </p:cNvPr>
          <p:cNvSpPr/>
          <p:nvPr/>
        </p:nvSpPr>
        <p:spPr>
          <a:xfrm>
            <a:off x="5027187" y="2430975"/>
            <a:ext cx="1835586" cy="3786192"/>
          </a:xfrm>
          <a:prstGeom prst="rect">
            <a:avLst/>
          </a:prstGeom>
          <a:gradFill>
            <a:gsLst>
              <a:gs pos="0">
                <a:schemeClr val="accent2">
                  <a:lumMod val="75000"/>
                </a:schemeClr>
              </a:gs>
              <a:gs pos="100000">
                <a:schemeClr val="accent1">
                  <a:lumMod val="75000"/>
                </a:schemeClr>
              </a:gs>
            </a:gsLst>
            <a:lin ang="16200000" scaled="1"/>
          </a:gradFill>
          <a:ln>
            <a:noFill/>
          </a:ln>
          <a:effectLst>
            <a:innerShdw blurRad="292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95BDA27-574B-477D-8C0D-8B526269C9A5}"/>
              </a:ext>
            </a:extLst>
          </p:cNvPr>
          <p:cNvSpPr/>
          <p:nvPr/>
        </p:nvSpPr>
        <p:spPr>
          <a:xfrm>
            <a:off x="7160355" y="2430975"/>
            <a:ext cx="1835586" cy="3786192"/>
          </a:xfrm>
          <a:prstGeom prst="rect">
            <a:avLst/>
          </a:prstGeom>
          <a:gradFill>
            <a:gsLst>
              <a:gs pos="0">
                <a:schemeClr val="accent2">
                  <a:lumMod val="75000"/>
                </a:schemeClr>
              </a:gs>
              <a:gs pos="100000">
                <a:schemeClr val="accent1">
                  <a:lumMod val="75000"/>
                </a:schemeClr>
              </a:gs>
            </a:gsLst>
            <a:lin ang="16200000" scaled="1"/>
          </a:gradFill>
          <a:ln>
            <a:noFill/>
          </a:ln>
          <a:effectLst>
            <a:innerShdw blurRad="292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F124877-A338-4B5D-8E4F-4380DE9FCF42}"/>
              </a:ext>
            </a:extLst>
          </p:cNvPr>
          <p:cNvSpPr/>
          <p:nvPr/>
        </p:nvSpPr>
        <p:spPr>
          <a:xfrm>
            <a:off x="9293522" y="2430974"/>
            <a:ext cx="1835586" cy="3786192"/>
          </a:xfrm>
          <a:prstGeom prst="rect">
            <a:avLst/>
          </a:prstGeom>
          <a:gradFill>
            <a:gsLst>
              <a:gs pos="0">
                <a:schemeClr val="accent2">
                  <a:lumMod val="75000"/>
                </a:schemeClr>
              </a:gs>
              <a:gs pos="100000">
                <a:schemeClr val="accent1">
                  <a:lumMod val="75000"/>
                </a:schemeClr>
              </a:gs>
            </a:gsLst>
            <a:lin ang="16200000" scaled="1"/>
          </a:gradFill>
          <a:ln>
            <a:noFill/>
          </a:ln>
          <a:effectLst>
            <a:innerShdw blurRad="2921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059BE02-D7FD-4631-8487-4403D6E34712}"/>
              </a:ext>
            </a:extLst>
          </p:cNvPr>
          <p:cNvSpPr/>
          <p:nvPr/>
        </p:nvSpPr>
        <p:spPr>
          <a:xfrm>
            <a:off x="3034183" y="1743126"/>
            <a:ext cx="1514779" cy="1514779"/>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C4593C5-0169-4302-9997-70C26B623725}"/>
              </a:ext>
            </a:extLst>
          </p:cNvPr>
          <p:cNvSpPr/>
          <p:nvPr/>
        </p:nvSpPr>
        <p:spPr>
          <a:xfrm>
            <a:off x="5187591" y="1730057"/>
            <a:ext cx="1514779" cy="1514779"/>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59502268-2D79-4C7F-9F5B-BC7964819BB1}"/>
              </a:ext>
            </a:extLst>
          </p:cNvPr>
          <p:cNvSpPr/>
          <p:nvPr/>
        </p:nvSpPr>
        <p:spPr>
          <a:xfrm>
            <a:off x="7317403" y="1716988"/>
            <a:ext cx="1514779" cy="1514779"/>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BDED5268-06BB-4AEA-B257-9AE39DE06017}"/>
              </a:ext>
            </a:extLst>
          </p:cNvPr>
          <p:cNvSpPr/>
          <p:nvPr/>
        </p:nvSpPr>
        <p:spPr>
          <a:xfrm>
            <a:off x="9453114" y="1703919"/>
            <a:ext cx="1514779" cy="1514779"/>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AB2B0E66-5704-4470-83FC-028D6729451D}"/>
              </a:ext>
            </a:extLst>
          </p:cNvPr>
          <p:cNvSpPr>
            <a:spLocks noGrp="1"/>
          </p:cNvSpPr>
          <p:nvPr>
            <p:ph type="title"/>
          </p:nvPr>
        </p:nvSpPr>
        <p:spPr>
          <a:xfrm>
            <a:off x="396982" y="283093"/>
            <a:ext cx="11059293" cy="1192742"/>
          </a:xfrm>
        </p:spPr>
        <p:txBody>
          <a:bodyPr>
            <a:normAutofit/>
          </a:bodyPr>
          <a:lstStyle/>
          <a:p>
            <a:r>
              <a:rPr lang="en-US" dirty="0"/>
              <a:t>We Examined Trends &amp; Uncertainties…</a:t>
            </a:r>
          </a:p>
        </p:txBody>
      </p:sp>
      <p:sp>
        <p:nvSpPr>
          <p:cNvPr id="21" name="TextBox 20">
            <a:extLst>
              <a:ext uri="{FF2B5EF4-FFF2-40B4-BE49-F238E27FC236}">
                <a16:creationId xmlns:a16="http://schemas.microsoft.com/office/drawing/2014/main" id="{0550310E-C923-47B8-8333-55B86A879BA3}"/>
              </a:ext>
            </a:extLst>
          </p:cNvPr>
          <p:cNvSpPr txBox="1"/>
          <p:nvPr/>
        </p:nvSpPr>
        <p:spPr>
          <a:xfrm>
            <a:off x="767758" y="3430424"/>
            <a:ext cx="1785627" cy="1400383"/>
          </a:xfrm>
          <a:prstGeom prst="rect">
            <a:avLst/>
          </a:prstGeom>
          <a:noFill/>
        </p:spPr>
        <p:txBody>
          <a:bodyPr wrap="square">
            <a:spAutoFit/>
          </a:bodyPr>
          <a:lstStyle/>
          <a:p>
            <a:pPr algn="ctr"/>
            <a:r>
              <a:rPr lang="en-US" sz="1700" i="1" cap="all" dirty="0">
                <a:solidFill>
                  <a:schemeClr val="bg1"/>
                </a:solidFill>
              </a:rPr>
              <a:t>Demographics</a:t>
            </a:r>
          </a:p>
          <a:p>
            <a:pPr algn="ctr"/>
            <a:endParaRPr lang="en-US" sz="1700" i="1" cap="all" dirty="0">
              <a:solidFill>
                <a:schemeClr val="bg1"/>
              </a:solidFill>
            </a:endParaRPr>
          </a:p>
          <a:p>
            <a:pPr algn="ctr"/>
            <a:endParaRPr lang="en-US" sz="1700" i="1" cap="all" dirty="0">
              <a:solidFill>
                <a:schemeClr val="bg1"/>
              </a:solidFill>
            </a:endParaRPr>
          </a:p>
          <a:p>
            <a:pPr algn="ctr"/>
            <a:endParaRPr lang="en-US" sz="1700" i="1" cap="all" dirty="0">
              <a:solidFill>
                <a:schemeClr val="bg1"/>
              </a:solidFill>
            </a:endParaRPr>
          </a:p>
          <a:p>
            <a:pPr algn="ctr"/>
            <a:r>
              <a:rPr lang="en-US" sz="1700" i="1" cap="all" dirty="0">
                <a:solidFill>
                  <a:schemeClr val="bg1"/>
                </a:solidFill>
              </a:rPr>
              <a:t>Prosperity</a:t>
            </a:r>
          </a:p>
        </p:txBody>
      </p:sp>
      <p:sp>
        <p:nvSpPr>
          <p:cNvPr id="22" name="TextBox 21">
            <a:extLst>
              <a:ext uri="{FF2B5EF4-FFF2-40B4-BE49-F238E27FC236}">
                <a16:creationId xmlns:a16="http://schemas.microsoft.com/office/drawing/2014/main" id="{1389135E-50C3-46D5-8094-94EE5FE8FB4A}"/>
              </a:ext>
            </a:extLst>
          </p:cNvPr>
          <p:cNvSpPr txBox="1"/>
          <p:nvPr/>
        </p:nvSpPr>
        <p:spPr>
          <a:xfrm>
            <a:off x="2892639" y="3430424"/>
            <a:ext cx="1835586" cy="1661993"/>
          </a:xfrm>
          <a:prstGeom prst="rect">
            <a:avLst/>
          </a:prstGeom>
          <a:noFill/>
        </p:spPr>
        <p:txBody>
          <a:bodyPr wrap="square">
            <a:spAutoFit/>
          </a:bodyPr>
          <a:lstStyle/>
          <a:p>
            <a:pPr algn="ctr"/>
            <a:r>
              <a:rPr lang="en-US" sz="1700" i="1" cap="all" dirty="0">
                <a:solidFill>
                  <a:schemeClr val="bg1"/>
                </a:solidFill>
              </a:rPr>
              <a:t>Future of Work</a:t>
            </a:r>
          </a:p>
          <a:p>
            <a:pPr algn="ctr"/>
            <a:endParaRPr lang="en-US" sz="1700" i="1" cap="all" dirty="0">
              <a:solidFill>
                <a:schemeClr val="bg1"/>
              </a:solidFill>
            </a:endParaRPr>
          </a:p>
          <a:p>
            <a:pPr algn="ctr"/>
            <a:endParaRPr lang="en-US" sz="1700" i="1" cap="all" dirty="0">
              <a:solidFill>
                <a:schemeClr val="bg1"/>
              </a:solidFill>
            </a:endParaRPr>
          </a:p>
          <a:p>
            <a:pPr algn="ctr"/>
            <a:r>
              <a:rPr lang="en-US" sz="1700" i="1" cap="all" dirty="0">
                <a:solidFill>
                  <a:schemeClr val="bg1"/>
                </a:solidFill>
              </a:rPr>
              <a:t>Trade &amp; Logistics</a:t>
            </a:r>
          </a:p>
        </p:txBody>
      </p:sp>
      <p:sp>
        <p:nvSpPr>
          <p:cNvPr id="23" name="TextBox 22">
            <a:extLst>
              <a:ext uri="{FF2B5EF4-FFF2-40B4-BE49-F238E27FC236}">
                <a16:creationId xmlns:a16="http://schemas.microsoft.com/office/drawing/2014/main" id="{30F0329E-DF08-4B61-A4DA-A0B58A55F697}"/>
              </a:ext>
            </a:extLst>
          </p:cNvPr>
          <p:cNvSpPr txBox="1"/>
          <p:nvPr/>
        </p:nvSpPr>
        <p:spPr>
          <a:xfrm>
            <a:off x="5031330" y="3430424"/>
            <a:ext cx="1831443" cy="1400383"/>
          </a:xfrm>
          <a:prstGeom prst="rect">
            <a:avLst/>
          </a:prstGeom>
          <a:noFill/>
        </p:spPr>
        <p:txBody>
          <a:bodyPr wrap="square">
            <a:spAutoFit/>
          </a:bodyPr>
          <a:lstStyle/>
          <a:p>
            <a:pPr algn="ctr"/>
            <a:r>
              <a:rPr lang="en-US" sz="1700" i="1" cap="all" dirty="0">
                <a:solidFill>
                  <a:schemeClr val="bg1"/>
                </a:solidFill>
              </a:rPr>
              <a:t>Regions &amp; Megaregions</a:t>
            </a:r>
          </a:p>
          <a:p>
            <a:pPr algn="ctr"/>
            <a:endParaRPr lang="en-US" sz="1700" i="1" cap="all" dirty="0">
              <a:solidFill>
                <a:schemeClr val="bg1"/>
              </a:solidFill>
            </a:endParaRPr>
          </a:p>
          <a:p>
            <a:pPr algn="ctr"/>
            <a:endParaRPr lang="en-US" sz="1700" i="1" cap="all" dirty="0">
              <a:solidFill>
                <a:schemeClr val="bg1"/>
              </a:solidFill>
            </a:endParaRPr>
          </a:p>
          <a:p>
            <a:pPr algn="ctr"/>
            <a:r>
              <a:rPr lang="en-US" sz="1700" i="1" cap="all" dirty="0">
                <a:solidFill>
                  <a:schemeClr val="bg1"/>
                </a:solidFill>
              </a:rPr>
              <a:t>Communities</a:t>
            </a:r>
          </a:p>
        </p:txBody>
      </p:sp>
      <p:sp>
        <p:nvSpPr>
          <p:cNvPr id="24" name="TextBox 23">
            <a:extLst>
              <a:ext uri="{FF2B5EF4-FFF2-40B4-BE49-F238E27FC236}">
                <a16:creationId xmlns:a16="http://schemas.microsoft.com/office/drawing/2014/main" id="{B7D6DC5B-D3D8-4EF5-A245-2B2BF8B908E8}"/>
              </a:ext>
            </a:extLst>
          </p:cNvPr>
          <p:cNvSpPr txBox="1"/>
          <p:nvPr/>
        </p:nvSpPr>
        <p:spPr>
          <a:xfrm>
            <a:off x="7158975" y="3430424"/>
            <a:ext cx="1838346" cy="1400383"/>
          </a:xfrm>
          <a:prstGeom prst="rect">
            <a:avLst/>
          </a:prstGeom>
          <a:noFill/>
        </p:spPr>
        <p:txBody>
          <a:bodyPr wrap="square">
            <a:spAutoFit/>
          </a:bodyPr>
          <a:lstStyle/>
          <a:p>
            <a:pPr algn="ctr"/>
            <a:r>
              <a:rPr lang="en-US" sz="1700" i="1" cap="all" dirty="0">
                <a:solidFill>
                  <a:schemeClr val="bg1"/>
                </a:solidFill>
              </a:rPr>
              <a:t>Technology</a:t>
            </a:r>
          </a:p>
          <a:p>
            <a:pPr algn="ctr"/>
            <a:endParaRPr lang="en-US" sz="1700" i="1" cap="all" dirty="0">
              <a:solidFill>
                <a:schemeClr val="bg1"/>
              </a:solidFill>
            </a:endParaRPr>
          </a:p>
          <a:p>
            <a:pPr algn="ctr"/>
            <a:endParaRPr lang="en-US" sz="1700" i="1" cap="all" dirty="0">
              <a:solidFill>
                <a:schemeClr val="bg1"/>
              </a:solidFill>
            </a:endParaRPr>
          </a:p>
          <a:p>
            <a:pPr algn="ctr"/>
            <a:endParaRPr lang="en-US" sz="1700" i="1" cap="all" dirty="0">
              <a:solidFill>
                <a:schemeClr val="bg1"/>
              </a:solidFill>
            </a:endParaRPr>
          </a:p>
          <a:p>
            <a:pPr algn="ctr"/>
            <a:r>
              <a:rPr lang="en-US" sz="1700" i="1" cap="all" dirty="0">
                <a:solidFill>
                  <a:schemeClr val="bg1"/>
                </a:solidFill>
              </a:rPr>
              <a:t>Energy</a:t>
            </a:r>
          </a:p>
        </p:txBody>
      </p:sp>
      <p:sp>
        <p:nvSpPr>
          <p:cNvPr id="25" name="TextBox 24">
            <a:extLst>
              <a:ext uri="{FF2B5EF4-FFF2-40B4-BE49-F238E27FC236}">
                <a16:creationId xmlns:a16="http://schemas.microsoft.com/office/drawing/2014/main" id="{AFD07377-F95D-42CF-911A-B2D24502AAB4}"/>
              </a:ext>
            </a:extLst>
          </p:cNvPr>
          <p:cNvSpPr txBox="1"/>
          <p:nvPr/>
        </p:nvSpPr>
        <p:spPr>
          <a:xfrm>
            <a:off x="9292143" y="3430424"/>
            <a:ext cx="1835586" cy="2185214"/>
          </a:xfrm>
          <a:prstGeom prst="rect">
            <a:avLst/>
          </a:prstGeom>
          <a:noFill/>
        </p:spPr>
        <p:txBody>
          <a:bodyPr wrap="square">
            <a:spAutoFit/>
          </a:bodyPr>
          <a:lstStyle/>
          <a:p>
            <a:pPr algn="ctr"/>
            <a:r>
              <a:rPr lang="en-US" sz="1700" i="1" cap="all" dirty="0">
                <a:solidFill>
                  <a:schemeClr val="bg1"/>
                </a:solidFill>
              </a:rPr>
              <a:t>Risk &amp; Resilience</a:t>
            </a:r>
          </a:p>
          <a:p>
            <a:pPr algn="ctr"/>
            <a:r>
              <a:rPr lang="en-US" sz="1700" i="1" cap="all" dirty="0">
                <a:solidFill>
                  <a:schemeClr val="bg1"/>
                </a:solidFill>
              </a:rPr>
              <a:t> </a:t>
            </a:r>
          </a:p>
          <a:p>
            <a:pPr algn="ctr"/>
            <a:endParaRPr lang="en-US" sz="1700" i="1" cap="all" dirty="0">
              <a:solidFill>
                <a:schemeClr val="bg1"/>
              </a:solidFill>
            </a:endParaRPr>
          </a:p>
          <a:p>
            <a:pPr algn="ctr"/>
            <a:r>
              <a:rPr lang="en-US" sz="1700" i="1" cap="all" dirty="0">
                <a:solidFill>
                  <a:schemeClr val="bg1"/>
                </a:solidFill>
              </a:rPr>
              <a:t>Civic &amp; Governance Systems</a:t>
            </a:r>
          </a:p>
          <a:p>
            <a:pPr algn="ctr"/>
            <a:endParaRPr lang="en-US" sz="1700" i="1" cap="all" dirty="0">
              <a:solidFill>
                <a:schemeClr val="bg1"/>
              </a:solidFill>
            </a:endParaRPr>
          </a:p>
        </p:txBody>
      </p:sp>
      <p:pic>
        <p:nvPicPr>
          <p:cNvPr id="27" name="Graphic 26" descr="Renewable Energy with solid fill">
            <a:extLst>
              <a:ext uri="{FF2B5EF4-FFF2-40B4-BE49-F238E27FC236}">
                <a16:creationId xmlns:a16="http://schemas.microsoft.com/office/drawing/2014/main" id="{A15088C8-53B1-4C4D-A790-9522AB6BFF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4494" y="1943135"/>
            <a:ext cx="1060304" cy="1060304"/>
          </a:xfrm>
          <a:prstGeom prst="rect">
            <a:avLst/>
          </a:prstGeom>
          <a:effectLst>
            <a:outerShdw blurRad="50800" dist="38100" dir="2700000" algn="tl" rotWithShape="0">
              <a:prstClr val="black">
                <a:alpha val="40000"/>
              </a:prstClr>
            </a:outerShdw>
          </a:effectLst>
        </p:spPr>
      </p:pic>
      <p:pic>
        <p:nvPicPr>
          <p:cNvPr id="31" name="Graphic 30" descr="Work from home Wi-Fi with solid fill">
            <a:extLst>
              <a:ext uri="{FF2B5EF4-FFF2-40B4-BE49-F238E27FC236}">
                <a16:creationId xmlns:a16="http://schemas.microsoft.com/office/drawing/2014/main" id="{08CB7C74-A1BF-4826-9033-EC1FD47A4F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6141" y="1979225"/>
            <a:ext cx="986626" cy="986626"/>
          </a:xfrm>
          <a:prstGeom prst="rect">
            <a:avLst/>
          </a:prstGeom>
          <a:effectLst>
            <a:outerShdw blurRad="50800" dist="38100" dir="2700000" algn="tl" rotWithShape="0">
              <a:prstClr val="black">
                <a:alpha val="40000"/>
              </a:prstClr>
            </a:outerShdw>
          </a:effectLst>
        </p:spPr>
      </p:pic>
      <p:pic>
        <p:nvPicPr>
          <p:cNvPr id="33" name="Graphic 32" descr="Neighborhood with solid fill">
            <a:extLst>
              <a:ext uri="{FF2B5EF4-FFF2-40B4-BE49-F238E27FC236}">
                <a16:creationId xmlns:a16="http://schemas.microsoft.com/office/drawing/2014/main" id="{683BFF28-2364-4A29-8F19-237F82AA3B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25113" y="1943135"/>
            <a:ext cx="1022716" cy="1022716"/>
          </a:xfrm>
          <a:prstGeom prst="rect">
            <a:avLst/>
          </a:prstGeom>
          <a:effectLst>
            <a:outerShdw blurRad="50800" dist="38100" dir="2700000" algn="tl" rotWithShape="0">
              <a:prstClr val="black">
                <a:alpha val="40000"/>
              </a:prstClr>
            </a:outerShdw>
          </a:effectLst>
        </p:spPr>
      </p:pic>
      <p:pic>
        <p:nvPicPr>
          <p:cNvPr id="35" name="Graphic 34" descr="Court with solid fill">
            <a:extLst>
              <a:ext uri="{FF2B5EF4-FFF2-40B4-BE49-F238E27FC236}">
                <a16:creationId xmlns:a16="http://schemas.microsoft.com/office/drawing/2014/main" id="{CCB001C9-5DA2-4208-9F62-AE73349074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69308" y="1891287"/>
            <a:ext cx="1056162" cy="1056162"/>
          </a:xfrm>
          <a:prstGeom prst="rect">
            <a:avLst/>
          </a:prstGeom>
          <a:effectLst>
            <a:outerShdw blurRad="50800" dist="38100" dir="2700000" algn="tl" rotWithShape="0">
              <a:prstClr val="black">
                <a:alpha val="40000"/>
              </a:prstClr>
            </a:outerShdw>
          </a:effectLst>
        </p:spPr>
      </p:pic>
      <p:pic>
        <p:nvPicPr>
          <p:cNvPr id="37" name="Graphic 36" descr="Group of people with solid fill">
            <a:extLst>
              <a:ext uri="{FF2B5EF4-FFF2-40B4-BE49-F238E27FC236}">
                <a16:creationId xmlns:a16="http://schemas.microsoft.com/office/drawing/2014/main" id="{A64B623F-FBE4-4A03-ACCA-56377D6F32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4712" y="1971455"/>
            <a:ext cx="1031984" cy="1031984"/>
          </a:xfrm>
          <a:prstGeom prst="rect">
            <a:avLst/>
          </a:prstGeom>
          <a:effectLst>
            <a:outerShdw blurRad="50800" dist="38100" dir="2700000" algn="tl" rotWithShape="0">
              <a:prstClr val="black">
                <a:alpha val="40000"/>
              </a:prstClr>
            </a:outerShdw>
          </a:effectLst>
        </p:spPr>
      </p:pic>
      <p:cxnSp>
        <p:nvCxnSpPr>
          <p:cNvPr id="4" name="Straight Connector 3">
            <a:extLst>
              <a:ext uri="{FF2B5EF4-FFF2-40B4-BE49-F238E27FC236}">
                <a16:creationId xmlns:a16="http://schemas.microsoft.com/office/drawing/2014/main" id="{37AAD799-41BB-41AB-9B93-35806DBFA4B3}"/>
              </a:ext>
            </a:extLst>
          </p:cNvPr>
          <p:cNvCxnSpPr>
            <a:cxnSpLocks/>
          </p:cNvCxnSpPr>
          <p:nvPr/>
        </p:nvCxnSpPr>
        <p:spPr>
          <a:xfrm>
            <a:off x="902438" y="4112291"/>
            <a:ext cx="1550660" cy="18325"/>
          </a:xfrm>
          <a:prstGeom prst="line">
            <a:avLst/>
          </a:prstGeom>
          <a:ln w="22225">
            <a:gradFill flip="none" rotWithShape="1">
              <a:gsLst>
                <a:gs pos="0">
                  <a:schemeClr val="bg1">
                    <a:alpha val="0"/>
                  </a:schemeClr>
                </a:gs>
                <a:gs pos="50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45D76A4-2B3F-45CD-A865-44A679168F11}"/>
              </a:ext>
            </a:extLst>
          </p:cNvPr>
          <p:cNvCxnSpPr>
            <a:cxnSpLocks/>
          </p:cNvCxnSpPr>
          <p:nvPr/>
        </p:nvCxnSpPr>
        <p:spPr>
          <a:xfrm>
            <a:off x="3024489" y="4224377"/>
            <a:ext cx="1550660" cy="18325"/>
          </a:xfrm>
          <a:prstGeom prst="line">
            <a:avLst/>
          </a:prstGeom>
          <a:ln w="22225">
            <a:gradFill flip="none" rotWithShape="1">
              <a:gsLst>
                <a:gs pos="0">
                  <a:schemeClr val="bg1">
                    <a:alpha val="0"/>
                  </a:schemeClr>
                </a:gs>
                <a:gs pos="50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B92319-292F-4DF7-A9F0-4138C2B1617D}"/>
              </a:ext>
            </a:extLst>
          </p:cNvPr>
          <p:cNvCxnSpPr>
            <a:cxnSpLocks/>
          </p:cNvCxnSpPr>
          <p:nvPr/>
        </p:nvCxnSpPr>
        <p:spPr>
          <a:xfrm>
            <a:off x="5146540" y="4224376"/>
            <a:ext cx="1550660" cy="18325"/>
          </a:xfrm>
          <a:prstGeom prst="line">
            <a:avLst/>
          </a:prstGeom>
          <a:ln w="22225">
            <a:gradFill flip="none" rotWithShape="1">
              <a:gsLst>
                <a:gs pos="0">
                  <a:schemeClr val="bg1">
                    <a:alpha val="0"/>
                  </a:schemeClr>
                </a:gs>
                <a:gs pos="50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82A3E71-BC82-4135-A1EA-A073970089A0}"/>
              </a:ext>
            </a:extLst>
          </p:cNvPr>
          <p:cNvCxnSpPr>
            <a:cxnSpLocks/>
          </p:cNvCxnSpPr>
          <p:nvPr/>
        </p:nvCxnSpPr>
        <p:spPr>
          <a:xfrm>
            <a:off x="7268591" y="4112288"/>
            <a:ext cx="1550660" cy="18325"/>
          </a:xfrm>
          <a:prstGeom prst="line">
            <a:avLst/>
          </a:prstGeom>
          <a:ln w="22225">
            <a:gradFill flip="none" rotWithShape="1">
              <a:gsLst>
                <a:gs pos="0">
                  <a:schemeClr val="bg1">
                    <a:alpha val="0"/>
                  </a:schemeClr>
                </a:gs>
                <a:gs pos="50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7DBCCE5-BCD2-4698-848F-8DCFB69D72E6}"/>
              </a:ext>
            </a:extLst>
          </p:cNvPr>
          <p:cNvCxnSpPr>
            <a:cxnSpLocks/>
          </p:cNvCxnSpPr>
          <p:nvPr/>
        </p:nvCxnSpPr>
        <p:spPr>
          <a:xfrm>
            <a:off x="9408339" y="4224376"/>
            <a:ext cx="1550660" cy="18325"/>
          </a:xfrm>
          <a:prstGeom prst="line">
            <a:avLst/>
          </a:prstGeom>
          <a:ln w="22225">
            <a:gradFill flip="none" rotWithShape="1">
              <a:gsLst>
                <a:gs pos="0">
                  <a:schemeClr val="bg1">
                    <a:alpha val="0"/>
                  </a:schemeClr>
                </a:gs>
                <a:gs pos="50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47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3F48412D-4E96-4209-A200-4AECF1EF80AA}"/>
              </a:ext>
            </a:extLst>
          </p:cNvPr>
          <p:cNvSpPr/>
          <p:nvPr/>
        </p:nvSpPr>
        <p:spPr>
          <a:xfrm>
            <a:off x="0" y="1731383"/>
            <a:ext cx="5708591" cy="4572000"/>
          </a:xfrm>
          <a:prstGeom prst="homePlate">
            <a:avLst>
              <a:gd name="adj" fmla="val 12209"/>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47625">
            <a:noFill/>
          </a:ln>
          <a:scene3d>
            <a:camera prst="orthographicFront"/>
            <a:lightRig rig="glow" dir="t"/>
          </a:scene3d>
          <a:sp3d extrusionH="190500" prstMaterial="fla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D9C36EE9-D848-4094-97BD-5515ACD084EB}"/>
              </a:ext>
            </a:extLst>
          </p:cNvPr>
          <p:cNvSpPr/>
          <p:nvPr/>
        </p:nvSpPr>
        <p:spPr>
          <a:xfrm>
            <a:off x="1" y="1869851"/>
            <a:ext cx="5534392" cy="4295834"/>
          </a:xfrm>
          <a:prstGeom prst="homePlate">
            <a:avLst>
              <a:gd name="adj" fmla="val 12209"/>
            </a:avLst>
          </a:prstGeom>
          <a:gradFill>
            <a:gsLst>
              <a:gs pos="10000">
                <a:schemeClr val="accent1"/>
              </a:gs>
              <a:gs pos="100000">
                <a:schemeClr val="accent1">
                  <a:lumMod val="40000"/>
                  <a:lumOff val="60000"/>
                  <a:alpha val="12000"/>
                </a:schemeClr>
              </a:gs>
            </a:gsLst>
            <a:lin ang="0" scaled="1"/>
          </a:gradFill>
          <a:ln w="47625">
            <a:noFill/>
          </a:ln>
          <a:scene3d>
            <a:camera prst="orthographicFront"/>
            <a:lightRig rig="glow" dir="t"/>
          </a:scene3d>
          <a:sp3d extrusionH="190500" prstMaterial="fla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Pentagon 5">
            <a:extLst>
              <a:ext uri="{FF2B5EF4-FFF2-40B4-BE49-F238E27FC236}">
                <a16:creationId xmlns:a16="http://schemas.microsoft.com/office/drawing/2014/main" id="{C8DFF6A8-95D4-4B72-A248-4A7964390C72}"/>
              </a:ext>
            </a:extLst>
          </p:cNvPr>
          <p:cNvSpPr/>
          <p:nvPr/>
        </p:nvSpPr>
        <p:spPr>
          <a:xfrm>
            <a:off x="0" y="2181696"/>
            <a:ext cx="5224486" cy="1012511"/>
          </a:xfrm>
          <a:prstGeom prst="homePlate">
            <a:avLst>
              <a:gd name="adj" fmla="val 15132"/>
            </a:avLst>
          </a:prstGeom>
          <a:gradFill flip="none" rotWithShape="1">
            <a:gsLst>
              <a:gs pos="0">
                <a:schemeClr val="accent1">
                  <a:lumMod val="50000"/>
                  <a:alpha val="46000"/>
                </a:schemeClr>
              </a:gs>
              <a:gs pos="100000">
                <a:schemeClr val="accent1">
                  <a:lumMod val="50000"/>
                  <a:alpha val="0"/>
                </a:schemeClr>
              </a:gs>
            </a:gsLst>
            <a:lin ang="0" scaled="1"/>
            <a:tileRect/>
          </a:gra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14" name="Arrow: Pentagon 13">
            <a:extLst>
              <a:ext uri="{FF2B5EF4-FFF2-40B4-BE49-F238E27FC236}">
                <a16:creationId xmlns:a16="http://schemas.microsoft.com/office/drawing/2014/main" id="{74F388B5-9DDA-4A0A-A20F-29FB5766A2FC}"/>
              </a:ext>
            </a:extLst>
          </p:cNvPr>
          <p:cNvSpPr/>
          <p:nvPr/>
        </p:nvSpPr>
        <p:spPr>
          <a:xfrm>
            <a:off x="0" y="3569955"/>
            <a:ext cx="5498359" cy="1012511"/>
          </a:xfrm>
          <a:prstGeom prst="homePlate">
            <a:avLst>
              <a:gd name="adj" fmla="val 15132"/>
            </a:avLst>
          </a:prstGeom>
          <a:gradFill flip="none" rotWithShape="1">
            <a:gsLst>
              <a:gs pos="0">
                <a:schemeClr val="accent1">
                  <a:lumMod val="50000"/>
                  <a:alpha val="46000"/>
                </a:schemeClr>
              </a:gs>
              <a:gs pos="100000">
                <a:schemeClr val="accent1">
                  <a:lumMod val="50000"/>
                  <a:alpha val="0"/>
                </a:schemeClr>
              </a:gs>
            </a:gsLst>
            <a:lin ang="0" scaled="1"/>
            <a:tileRect/>
          </a:gra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15" name="Arrow: Pentagon 14">
            <a:extLst>
              <a:ext uri="{FF2B5EF4-FFF2-40B4-BE49-F238E27FC236}">
                <a16:creationId xmlns:a16="http://schemas.microsoft.com/office/drawing/2014/main" id="{D9E6B6E2-6259-4EF6-8B26-08D8A3696521}"/>
              </a:ext>
            </a:extLst>
          </p:cNvPr>
          <p:cNvSpPr/>
          <p:nvPr/>
        </p:nvSpPr>
        <p:spPr>
          <a:xfrm>
            <a:off x="0" y="4933876"/>
            <a:ext cx="5224486" cy="1012511"/>
          </a:xfrm>
          <a:prstGeom prst="homePlate">
            <a:avLst>
              <a:gd name="adj" fmla="val 15132"/>
            </a:avLst>
          </a:prstGeom>
          <a:gradFill flip="none" rotWithShape="1">
            <a:gsLst>
              <a:gs pos="0">
                <a:schemeClr val="accent1">
                  <a:lumMod val="50000"/>
                  <a:alpha val="46000"/>
                </a:schemeClr>
              </a:gs>
              <a:gs pos="100000">
                <a:schemeClr val="accent1">
                  <a:lumMod val="50000"/>
                  <a:alpha val="0"/>
                </a:schemeClr>
              </a:gs>
            </a:gsLst>
            <a:lin ang="0" scaled="1"/>
            <a:tileRect/>
          </a:gra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3" name="Title 2">
            <a:extLst>
              <a:ext uri="{FF2B5EF4-FFF2-40B4-BE49-F238E27FC236}">
                <a16:creationId xmlns:a16="http://schemas.microsoft.com/office/drawing/2014/main" id="{C8DBA58A-FE04-4E48-BB69-7D9DC5C6F7FE}"/>
              </a:ext>
            </a:extLst>
          </p:cNvPr>
          <p:cNvSpPr>
            <a:spLocks noGrp="1"/>
          </p:cNvSpPr>
          <p:nvPr>
            <p:ph type="title"/>
          </p:nvPr>
        </p:nvSpPr>
        <p:spPr>
          <a:xfrm>
            <a:off x="396983" y="283093"/>
            <a:ext cx="10791948" cy="1192742"/>
          </a:xfrm>
        </p:spPr>
        <p:txBody>
          <a:bodyPr>
            <a:normAutofit/>
          </a:bodyPr>
          <a:lstStyle/>
          <a:p>
            <a:r>
              <a:rPr lang="en-US" dirty="0"/>
              <a:t>Population: Growing and Changing</a:t>
            </a:r>
          </a:p>
        </p:txBody>
      </p:sp>
      <p:sp>
        <p:nvSpPr>
          <p:cNvPr id="4" name="Content Placeholder 3">
            <a:extLst>
              <a:ext uri="{FF2B5EF4-FFF2-40B4-BE49-F238E27FC236}">
                <a16:creationId xmlns:a16="http://schemas.microsoft.com/office/drawing/2014/main" id="{0936DD9E-553C-45CC-9C4B-652A4E3AB01C}"/>
              </a:ext>
            </a:extLst>
          </p:cNvPr>
          <p:cNvSpPr>
            <a:spLocks noGrp="1"/>
          </p:cNvSpPr>
          <p:nvPr>
            <p:ph idx="1"/>
          </p:nvPr>
        </p:nvSpPr>
        <p:spPr>
          <a:xfrm>
            <a:off x="452402" y="1842180"/>
            <a:ext cx="4593554" cy="4441833"/>
          </a:xfrm>
        </p:spPr>
        <p:txBody>
          <a:bodyPr anchor="ctr" anchorCtr="0"/>
          <a:lstStyle/>
          <a:p>
            <a:pPr marL="0" indent="0">
              <a:spcBef>
                <a:spcPts val="4800"/>
              </a:spcBef>
              <a:buNone/>
            </a:pPr>
            <a:r>
              <a:rPr lang="en-US" b="1" dirty="0">
                <a:solidFill>
                  <a:schemeClr val="bg1"/>
                </a:solidFill>
                <a:effectLst>
                  <a:outerShdw blurRad="50800" dist="38100" dir="2700000" algn="tl" rotWithShape="0">
                    <a:prstClr val="black">
                      <a:alpha val="94000"/>
                    </a:prstClr>
                  </a:outerShdw>
                </a:effectLst>
              </a:rPr>
              <a:t>Net immigration &gt; </a:t>
            </a:r>
            <a:br>
              <a:rPr lang="en-US" b="1" dirty="0">
                <a:solidFill>
                  <a:schemeClr val="bg1"/>
                </a:solidFill>
                <a:effectLst>
                  <a:outerShdw blurRad="50800" dist="38100" dir="2700000" algn="tl" rotWithShape="0">
                    <a:prstClr val="black">
                      <a:alpha val="94000"/>
                    </a:prstClr>
                  </a:outerShdw>
                </a:effectLst>
              </a:rPr>
            </a:br>
            <a:r>
              <a:rPr lang="en-US" b="1" dirty="0">
                <a:solidFill>
                  <a:schemeClr val="bg1"/>
                </a:solidFill>
                <a:effectLst>
                  <a:outerShdw blurRad="50800" dist="38100" dir="2700000" algn="tl" rotWithShape="0">
                    <a:prstClr val="black">
                      <a:alpha val="94000"/>
                    </a:prstClr>
                  </a:outerShdw>
                </a:effectLst>
              </a:rPr>
              <a:t>natural increase (~2030)</a:t>
            </a:r>
          </a:p>
          <a:p>
            <a:pPr marL="0" indent="0">
              <a:spcBef>
                <a:spcPts val="4800"/>
              </a:spcBef>
              <a:buNone/>
            </a:pPr>
            <a:r>
              <a:rPr lang="en-US" b="1" dirty="0">
                <a:solidFill>
                  <a:schemeClr val="bg1"/>
                </a:solidFill>
                <a:effectLst>
                  <a:outerShdw blurRad="50800" dist="38100" dir="2700000" algn="tl" rotWithShape="0">
                    <a:prstClr val="black">
                      <a:alpha val="94000"/>
                    </a:prstClr>
                  </a:outerShdw>
                </a:effectLst>
              </a:rPr>
              <a:t>More seniors than children (mid 2030s)</a:t>
            </a:r>
          </a:p>
          <a:p>
            <a:pPr marL="0" indent="0">
              <a:spcBef>
                <a:spcPts val="4800"/>
              </a:spcBef>
              <a:buNone/>
            </a:pPr>
            <a:r>
              <a:rPr lang="en-US" b="1" dirty="0">
                <a:solidFill>
                  <a:schemeClr val="bg1"/>
                </a:solidFill>
                <a:effectLst>
                  <a:outerShdw blurRad="50800" dist="38100" dir="2700000" algn="tl" rotWithShape="0">
                    <a:prstClr val="black">
                      <a:alpha val="94000"/>
                    </a:prstClr>
                  </a:outerShdw>
                </a:effectLst>
              </a:rPr>
              <a:t>Non-Hispanic White </a:t>
            </a:r>
            <a:br>
              <a:rPr lang="en-US" b="1" dirty="0">
                <a:solidFill>
                  <a:schemeClr val="bg1"/>
                </a:solidFill>
                <a:effectLst>
                  <a:outerShdw blurRad="50800" dist="38100" dir="2700000" algn="tl" rotWithShape="0">
                    <a:prstClr val="black">
                      <a:alpha val="94000"/>
                    </a:prstClr>
                  </a:outerShdw>
                </a:effectLst>
              </a:rPr>
            </a:br>
            <a:r>
              <a:rPr lang="en-US" b="1" dirty="0">
                <a:solidFill>
                  <a:schemeClr val="bg1"/>
                </a:solidFill>
                <a:effectLst>
                  <a:outerShdw blurRad="50800" dist="38100" dir="2700000" algn="tl" rotWithShape="0">
                    <a:prstClr val="black">
                      <a:alpha val="94000"/>
                    </a:prstClr>
                  </a:outerShdw>
                </a:effectLst>
              </a:rPr>
              <a:t>&lt;50% of total (2040s)</a:t>
            </a:r>
          </a:p>
        </p:txBody>
      </p:sp>
      <p:sp>
        <p:nvSpPr>
          <p:cNvPr id="10" name="TextBox 9">
            <a:extLst>
              <a:ext uri="{FF2B5EF4-FFF2-40B4-BE49-F238E27FC236}">
                <a16:creationId xmlns:a16="http://schemas.microsoft.com/office/drawing/2014/main" id="{CB79453E-FD52-46E0-8AA2-4751D61F0A5C}"/>
              </a:ext>
            </a:extLst>
          </p:cNvPr>
          <p:cNvSpPr txBox="1"/>
          <p:nvPr/>
        </p:nvSpPr>
        <p:spPr>
          <a:xfrm>
            <a:off x="9645887" y="6298331"/>
            <a:ext cx="1748236" cy="215444"/>
          </a:xfrm>
          <a:prstGeom prst="rect">
            <a:avLst/>
          </a:prstGeom>
          <a:noFill/>
        </p:spPr>
        <p:txBody>
          <a:bodyPr wrap="square" lIns="0" rtlCol="0">
            <a:spAutoFit/>
          </a:bodyPr>
          <a:lstStyle/>
          <a:p>
            <a:r>
              <a:rPr lang="en-US" sz="800" b="1" i="1" dirty="0">
                <a:solidFill>
                  <a:schemeClr val="tx1">
                    <a:lumMod val="50000"/>
                    <a:lumOff val="50000"/>
                  </a:schemeClr>
                </a:solidFill>
                <a:latin typeface="Segoe UI" panose="020B0502040204020203" pitchFamily="34" charset="0"/>
                <a:cs typeface="Segoe UI" panose="020B0502040204020203" pitchFamily="34" charset="0"/>
              </a:rPr>
              <a:t>Source:</a:t>
            </a:r>
            <a:r>
              <a:rPr lang="en-US" sz="800" i="1" dirty="0">
                <a:solidFill>
                  <a:schemeClr val="tx1">
                    <a:lumMod val="50000"/>
                    <a:lumOff val="50000"/>
                  </a:schemeClr>
                </a:solidFill>
                <a:latin typeface="Segoe UI" panose="020B0502040204020203" pitchFamily="34" charset="0"/>
                <a:cs typeface="Segoe UI" panose="020B0502040204020203" pitchFamily="34" charset="0"/>
              </a:rPr>
              <a:t> Pew Research Center, 2020.</a:t>
            </a:r>
          </a:p>
        </p:txBody>
      </p:sp>
      <p:pic>
        <p:nvPicPr>
          <p:cNvPr id="11" name="Picture 10" descr="A picture containing chart&#10;&#10;Description automatically generated">
            <a:extLst>
              <a:ext uri="{FF2B5EF4-FFF2-40B4-BE49-F238E27FC236}">
                <a16:creationId xmlns:a16="http://schemas.microsoft.com/office/drawing/2014/main" id="{7562D01B-378C-438C-B204-2609696C6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1496" y="1736435"/>
            <a:ext cx="5051078" cy="4441312"/>
          </a:xfrm>
          <a:prstGeom prst="rect">
            <a:avLst/>
          </a:prstGeom>
        </p:spPr>
      </p:pic>
    </p:spTree>
    <p:extLst>
      <p:ext uri="{BB962C8B-B14F-4D97-AF65-F5344CB8AC3E}">
        <p14:creationId xmlns:p14="http://schemas.microsoft.com/office/powerpoint/2010/main" val="356313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E2C42C7E-C966-437E-A53C-D6CADFBFCE35}"/>
              </a:ext>
            </a:extLst>
          </p:cNvPr>
          <p:cNvSpPr/>
          <p:nvPr/>
        </p:nvSpPr>
        <p:spPr>
          <a:xfrm>
            <a:off x="0" y="1732468"/>
            <a:ext cx="5520583" cy="4572000"/>
          </a:xfrm>
          <a:prstGeom prst="homePlate">
            <a:avLst>
              <a:gd name="adj" fmla="val 12209"/>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47625">
            <a:noFill/>
          </a:ln>
          <a:scene3d>
            <a:camera prst="orthographicFront"/>
            <a:lightRig rig="glow" dir="t"/>
          </a:scene3d>
          <a:sp3d extrusionH="190500" prstMaterial="fla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2BB8D77F-AB30-4E7C-AF4C-5063B1380681}"/>
              </a:ext>
            </a:extLst>
          </p:cNvPr>
          <p:cNvSpPr/>
          <p:nvPr/>
        </p:nvSpPr>
        <p:spPr>
          <a:xfrm>
            <a:off x="0" y="1874880"/>
            <a:ext cx="5352121" cy="4297680"/>
          </a:xfrm>
          <a:prstGeom prst="homePlate">
            <a:avLst>
              <a:gd name="adj" fmla="val 12209"/>
            </a:avLst>
          </a:prstGeom>
          <a:gradFill>
            <a:gsLst>
              <a:gs pos="0">
                <a:schemeClr val="accent1"/>
              </a:gs>
              <a:gs pos="100000">
                <a:schemeClr val="accent1">
                  <a:lumMod val="40000"/>
                  <a:lumOff val="60000"/>
                  <a:alpha val="12000"/>
                </a:schemeClr>
              </a:gs>
            </a:gsLst>
            <a:lin ang="0" scaled="1"/>
          </a:gradFill>
          <a:ln w="47625">
            <a:noFill/>
          </a:ln>
          <a:scene3d>
            <a:camera prst="orthographicFront"/>
            <a:lightRig rig="glow" dir="t"/>
          </a:scene3d>
          <a:sp3d extrusionH="190500" prstMaterial="fla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B5E1F73E-7FE9-4BB3-A215-3969C5A11410}"/>
              </a:ext>
            </a:extLst>
          </p:cNvPr>
          <p:cNvSpPr/>
          <p:nvPr/>
        </p:nvSpPr>
        <p:spPr>
          <a:xfrm>
            <a:off x="0" y="2440617"/>
            <a:ext cx="5224486" cy="1381615"/>
          </a:xfrm>
          <a:prstGeom prst="homePlate">
            <a:avLst>
              <a:gd name="adj" fmla="val 15132"/>
            </a:avLst>
          </a:prstGeom>
          <a:gradFill flip="none" rotWithShape="1">
            <a:gsLst>
              <a:gs pos="0">
                <a:schemeClr val="accent1">
                  <a:lumMod val="50000"/>
                  <a:alpha val="46000"/>
                </a:schemeClr>
              </a:gs>
              <a:gs pos="100000">
                <a:schemeClr val="accent1">
                  <a:lumMod val="50000"/>
                  <a:alpha val="0"/>
                </a:schemeClr>
              </a:gs>
            </a:gsLst>
            <a:lin ang="0" scaled="1"/>
            <a:tileRect/>
          </a:gra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11" name="Arrow: Pentagon 10">
            <a:extLst>
              <a:ext uri="{FF2B5EF4-FFF2-40B4-BE49-F238E27FC236}">
                <a16:creationId xmlns:a16="http://schemas.microsoft.com/office/drawing/2014/main" id="{A1625E3E-352F-47EF-A733-9FDAD61E9A21}"/>
              </a:ext>
            </a:extLst>
          </p:cNvPr>
          <p:cNvSpPr/>
          <p:nvPr/>
        </p:nvSpPr>
        <p:spPr>
          <a:xfrm>
            <a:off x="0" y="4295457"/>
            <a:ext cx="5224486" cy="1381615"/>
          </a:xfrm>
          <a:prstGeom prst="homePlate">
            <a:avLst>
              <a:gd name="adj" fmla="val 15132"/>
            </a:avLst>
          </a:prstGeom>
          <a:gradFill flip="none" rotWithShape="1">
            <a:gsLst>
              <a:gs pos="0">
                <a:schemeClr val="accent1">
                  <a:lumMod val="50000"/>
                  <a:alpha val="46000"/>
                </a:schemeClr>
              </a:gs>
              <a:gs pos="100000">
                <a:schemeClr val="accent1">
                  <a:lumMod val="50000"/>
                  <a:alpha val="0"/>
                </a:schemeClr>
              </a:gs>
            </a:gsLst>
            <a:lin ang="0" scaled="1"/>
            <a:tileRect/>
          </a:gra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1B68D93-A5A1-429D-A698-1226631C52B7}"/>
              </a:ext>
            </a:extLst>
          </p:cNvPr>
          <p:cNvSpPr>
            <a:spLocks noGrp="1"/>
          </p:cNvSpPr>
          <p:nvPr>
            <p:ph type="title"/>
          </p:nvPr>
        </p:nvSpPr>
        <p:spPr>
          <a:xfrm>
            <a:off x="396982" y="283093"/>
            <a:ext cx="10569917" cy="1192742"/>
          </a:xfrm>
        </p:spPr>
        <p:txBody>
          <a:bodyPr>
            <a:normAutofit/>
          </a:bodyPr>
          <a:lstStyle/>
          <a:p>
            <a:r>
              <a:rPr lang="en-US" dirty="0"/>
              <a:t>Prosperity:  Leaving People behind?</a:t>
            </a:r>
          </a:p>
        </p:txBody>
      </p:sp>
      <p:sp>
        <p:nvSpPr>
          <p:cNvPr id="3" name="Content Placeholder 2">
            <a:extLst>
              <a:ext uri="{FF2B5EF4-FFF2-40B4-BE49-F238E27FC236}">
                <a16:creationId xmlns:a16="http://schemas.microsoft.com/office/drawing/2014/main" id="{21E2E75C-F761-48DC-9133-AD578A618538}"/>
              </a:ext>
            </a:extLst>
          </p:cNvPr>
          <p:cNvSpPr>
            <a:spLocks noGrp="1"/>
          </p:cNvSpPr>
          <p:nvPr>
            <p:ph idx="1"/>
          </p:nvPr>
        </p:nvSpPr>
        <p:spPr>
          <a:xfrm>
            <a:off x="528663" y="1732468"/>
            <a:ext cx="5129981" cy="4648595"/>
          </a:xfrm>
          <a:effectLst>
            <a:outerShdw blurRad="50800" dist="38100" dir="2700000" algn="tl" rotWithShape="0">
              <a:prstClr val="black">
                <a:alpha val="40000"/>
              </a:prstClr>
            </a:outerShdw>
          </a:effectLst>
        </p:spPr>
        <p:txBody>
          <a:bodyPr anchor="ctr" anchorCtr="0"/>
          <a:lstStyle/>
          <a:p>
            <a:pPr marL="0" indent="0" algn="l" rtl="0" fontAlgn="base">
              <a:spcBef>
                <a:spcPts val="6600"/>
              </a:spcBef>
              <a:buNone/>
            </a:pPr>
            <a:r>
              <a:rPr lang="en-US" b="1" i="0" u="none" strike="noStrike" dirty="0">
                <a:solidFill>
                  <a:schemeClr val="bg1"/>
                </a:solidFill>
                <a:effectLst/>
              </a:rPr>
              <a:t>13% </a:t>
            </a:r>
            <a:r>
              <a:rPr lang="en-US" b="1" dirty="0">
                <a:solidFill>
                  <a:schemeClr val="bg1"/>
                </a:solidFill>
              </a:rPr>
              <a:t>of households </a:t>
            </a:r>
            <a:br>
              <a:rPr lang="en-US" b="1" dirty="0">
                <a:solidFill>
                  <a:schemeClr val="bg1"/>
                </a:solidFill>
              </a:rPr>
            </a:br>
            <a:r>
              <a:rPr lang="en-US" b="1" dirty="0">
                <a:solidFill>
                  <a:schemeClr val="bg1"/>
                </a:solidFill>
              </a:rPr>
              <a:t>e</a:t>
            </a:r>
            <a:r>
              <a:rPr lang="en-US" b="1" u="none" strike="noStrike" dirty="0">
                <a:solidFill>
                  <a:schemeClr val="bg1"/>
                </a:solidFill>
                <a:effectLst/>
              </a:rPr>
              <a:t>arn incomes </a:t>
            </a:r>
            <a:r>
              <a:rPr lang="en-US" b="1" i="0" u="none" strike="noStrike" dirty="0">
                <a:solidFill>
                  <a:schemeClr val="bg1"/>
                </a:solidFill>
                <a:effectLst/>
              </a:rPr>
              <a:t>below </a:t>
            </a:r>
            <a:br>
              <a:rPr lang="en-US" b="1" i="0" u="none" strike="noStrike" dirty="0">
                <a:solidFill>
                  <a:schemeClr val="bg1"/>
                </a:solidFill>
                <a:effectLst/>
              </a:rPr>
            </a:br>
            <a:r>
              <a:rPr lang="en-US" b="1" i="0" u="none" strike="noStrike" dirty="0">
                <a:solidFill>
                  <a:schemeClr val="bg1"/>
                </a:solidFill>
                <a:effectLst/>
              </a:rPr>
              <a:t>the poverty line</a:t>
            </a:r>
            <a:r>
              <a:rPr lang="en-US" b="1" i="0" dirty="0">
                <a:solidFill>
                  <a:schemeClr val="bg1"/>
                </a:solidFill>
                <a:effectLst/>
              </a:rPr>
              <a:t>​</a:t>
            </a:r>
          </a:p>
          <a:p>
            <a:pPr marL="0" indent="0" algn="l" rtl="0" fontAlgn="base">
              <a:spcBef>
                <a:spcPts val="5400"/>
              </a:spcBef>
              <a:buNone/>
            </a:pPr>
            <a:r>
              <a:rPr lang="en-US" b="1" i="0" dirty="0">
                <a:solidFill>
                  <a:schemeClr val="bg1"/>
                </a:solidFill>
                <a:effectLst/>
              </a:rPr>
              <a:t>​</a:t>
            </a:r>
            <a:r>
              <a:rPr lang="en-US" b="1" i="0" u="none" strike="noStrike" dirty="0">
                <a:solidFill>
                  <a:schemeClr val="bg1"/>
                </a:solidFill>
                <a:effectLst/>
              </a:rPr>
              <a:t>29% </a:t>
            </a:r>
            <a:r>
              <a:rPr lang="en-US" b="1" u="none" strike="noStrike" dirty="0">
                <a:solidFill>
                  <a:schemeClr val="bg1"/>
                </a:solidFill>
                <a:effectLst/>
              </a:rPr>
              <a:t>are </a:t>
            </a:r>
            <a:r>
              <a:rPr lang="en-US" b="1" i="0" u="none" strike="noStrike" dirty="0">
                <a:solidFill>
                  <a:schemeClr val="bg1"/>
                </a:solidFill>
                <a:effectLst/>
              </a:rPr>
              <a:t>asset limited, </a:t>
            </a:r>
            <a:br>
              <a:rPr lang="en-US" b="1" i="0" u="none" strike="noStrike" dirty="0">
                <a:solidFill>
                  <a:schemeClr val="bg1"/>
                </a:solidFill>
                <a:effectLst/>
              </a:rPr>
            </a:br>
            <a:r>
              <a:rPr lang="en-US" b="1" i="0" u="none" strike="noStrike" dirty="0">
                <a:solidFill>
                  <a:schemeClr val="bg1"/>
                </a:solidFill>
                <a:effectLst/>
              </a:rPr>
              <a:t>income constrained and employed (ALICE)</a:t>
            </a:r>
            <a:endParaRPr lang="en-US" b="1" dirty="0">
              <a:solidFill>
                <a:schemeClr val="bg1"/>
              </a:solidFill>
            </a:endParaRPr>
          </a:p>
        </p:txBody>
      </p:sp>
      <p:pic>
        <p:nvPicPr>
          <p:cNvPr id="6" name="Picture 5" descr="Text, company name&#10;&#10;Description automatically generated with medium confidence">
            <a:extLst>
              <a:ext uri="{FF2B5EF4-FFF2-40B4-BE49-F238E27FC236}">
                <a16:creationId xmlns:a16="http://schemas.microsoft.com/office/drawing/2014/main" id="{832B3141-B6C9-2D40-C985-A4AB6DA5E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351" y="1831566"/>
            <a:ext cx="5681690" cy="4256413"/>
          </a:xfrm>
          <a:prstGeom prst="rect">
            <a:avLst/>
          </a:prstGeom>
        </p:spPr>
      </p:pic>
      <p:sp>
        <p:nvSpPr>
          <p:cNvPr id="10" name="TextBox 9">
            <a:extLst>
              <a:ext uri="{FF2B5EF4-FFF2-40B4-BE49-F238E27FC236}">
                <a16:creationId xmlns:a16="http://schemas.microsoft.com/office/drawing/2014/main" id="{F4DBB04A-5E0F-B616-4AB2-B796B9379771}"/>
              </a:ext>
            </a:extLst>
          </p:cNvPr>
          <p:cNvSpPr txBox="1"/>
          <p:nvPr/>
        </p:nvSpPr>
        <p:spPr>
          <a:xfrm>
            <a:off x="6096000" y="6241797"/>
            <a:ext cx="5736657" cy="577081"/>
          </a:xfrm>
          <a:prstGeom prst="rect">
            <a:avLst/>
          </a:prstGeom>
          <a:noFill/>
        </p:spPr>
        <p:txBody>
          <a:bodyPr wrap="square" rtlCol="0">
            <a:spAutoFit/>
          </a:bodyPr>
          <a:lstStyle/>
          <a:p>
            <a:r>
              <a:rPr lang="en-US" sz="1050" i="1" dirty="0">
                <a:effectLst/>
                <a:latin typeface="Segoe UI" panose="020B0502040204020203" pitchFamily="34" charset="0"/>
              </a:rPr>
              <a:t>Source: United for ALICE, 2021; Health Resources and Services Administration, 2021; Broadband Now, 2021; U.S. Department of Agriculture, 2019</a:t>
            </a:r>
            <a:endParaRPr lang="en-US" sz="1050" i="1" dirty="0">
              <a:effectLst/>
              <a:latin typeface="Arial" panose="020B0604020202020204" pitchFamily="34" charset="0"/>
            </a:endParaRPr>
          </a:p>
          <a:p>
            <a:endParaRPr lang="en-US" sz="1050" i="1" dirty="0"/>
          </a:p>
        </p:txBody>
      </p:sp>
    </p:spTree>
    <p:extLst>
      <p:ext uri="{BB962C8B-B14F-4D97-AF65-F5344CB8AC3E}">
        <p14:creationId xmlns:p14="http://schemas.microsoft.com/office/powerpoint/2010/main" val="220824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074BBA4-DDD2-426F-9390-58E8DF93CB58}"/>
              </a:ext>
            </a:extLst>
          </p:cNvPr>
          <p:cNvSpPr txBox="1"/>
          <p:nvPr/>
        </p:nvSpPr>
        <p:spPr>
          <a:xfrm>
            <a:off x="6095206" y="6385942"/>
            <a:ext cx="1714572" cy="215444"/>
          </a:xfrm>
          <a:prstGeom prst="rect">
            <a:avLst/>
          </a:prstGeom>
          <a:noFill/>
        </p:spPr>
        <p:txBody>
          <a:bodyPr wrap="none" lIns="0" rtlCol="0">
            <a:spAutoFit/>
          </a:bodyPr>
          <a:lstStyle/>
          <a:p>
            <a:r>
              <a:rPr lang="en-US" sz="800" b="1" i="1" dirty="0">
                <a:latin typeface="Segoe UI" panose="020B0502040204020203" pitchFamily="34" charset="0"/>
                <a:cs typeface="Segoe UI" panose="020B0502040204020203" pitchFamily="34" charset="0"/>
              </a:rPr>
              <a:t>Source:</a:t>
            </a:r>
            <a:r>
              <a:rPr lang="en-US" sz="800" i="1" dirty="0">
                <a:latin typeface="Segoe UI" panose="020B0502040204020203" pitchFamily="34" charset="0"/>
                <a:cs typeface="Segoe UI" panose="020B0502040204020203" pitchFamily="34" charset="0"/>
              </a:rPr>
              <a:t>  BoA Global Research, 2021.</a:t>
            </a:r>
          </a:p>
        </p:txBody>
      </p:sp>
      <p:sp>
        <p:nvSpPr>
          <p:cNvPr id="4" name="Parallelogram 3">
            <a:extLst>
              <a:ext uri="{FF2B5EF4-FFF2-40B4-BE49-F238E27FC236}">
                <a16:creationId xmlns:a16="http://schemas.microsoft.com/office/drawing/2014/main" id="{7C78AE7A-0AFF-46D5-8441-CC5AB0DA8151}"/>
              </a:ext>
            </a:extLst>
          </p:cNvPr>
          <p:cNvSpPr/>
          <p:nvPr/>
        </p:nvSpPr>
        <p:spPr>
          <a:xfrm flipV="1">
            <a:off x="5224486" y="1904516"/>
            <a:ext cx="6501850" cy="1005840"/>
          </a:xfrm>
          <a:prstGeom prst="parallelogram">
            <a:avLst>
              <a:gd name="adj" fmla="val 21734"/>
            </a:avLst>
          </a:prstGeom>
          <a:gradFill flip="none" rotWithShape="1">
            <a:gsLst>
              <a:gs pos="0">
                <a:schemeClr val="accent2">
                  <a:lumMod val="50000"/>
                </a:schemeClr>
              </a:gs>
              <a:gs pos="100000">
                <a:schemeClr val="accent2">
                  <a:lumMod val="67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sp>
        <p:nvSpPr>
          <p:cNvPr id="25" name="TextBox 24">
            <a:extLst>
              <a:ext uri="{FF2B5EF4-FFF2-40B4-BE49-F238E27FC236}">
                <a16:creationId xmlns:a16="http://schemas.microsoft.com/office/drawing/2014/main" id="{F8BAF430-7FB8-4727-AF1B-5DFD8D75BA46}"/>
              </a:ext>
            </a:extLst>
          </p:cNvPr>
          <p:cNvSpPr txBox="1"/>
          <p:nvPr/>
        </p:nvSpPr>
        <p:spPr>
          <a:xfrm>
            <a:off x="5380233" y="2050840"/>
            <a:ext cx="2134687" cy="646331"/>
          </a:xfrm>
          <a:prstGeom prst="rect">
            <a:avLst/>
          </a:prstGeom>
          <a:noFill/>
        </p:spPr>
        <p:txBody>
          <a:bodyPr wrap="none" rtlCol="0">
            <a:spAutoFit/>
          </a:bodyPr>
          <a:lstStyle/>
          <a:p>
            <a:pPr algn="r"/>
            <a:r>
              <a:rPr lang="en-US" b="1" cap="all" dirty="0">
                <a:solidFill>
                  <a:schemeClr val="bg1"/>
                </a:solidFill>
                <a:latin typeface="Segoe UI Semibold" panose="020B0702040204020203" pitchFamily="34" charset="0"/>
                <a:cs typeface="Segoe UI Semibold" panose="020B0702040204020203" pitchFamily="34" charset="0"/>
              </a:rPr>
              <a:t>Computational</a:t>
            </a:r>
            <a:br>
              <a:rPr lang="en-US" b="1" cap="all" dirty="0">
                <a:solidFill>
                  <a:schemeClr val="bg1"/>
                </a:solidFill>
                <a:latin typeface="Segoe UI Semibold" panose="020B0702040204020203" pitchFamily="34" charset="0"/>
                <a:cs typeface="Segoe UI Semibold" panose="020B0702040204020203" pitchFamily="34" charset="0"/>
              </a:rPr>
            </a:br>
            <a:r>
              <a:rPr lang="en-US" b="1" cap="all" dirty="0">
                <a:solidFill>
                  <a:schemeClr val="bg1"/>
                </a:solidFill>
                <a:latin typeface="Segoe UI Semibold" panose="020B0702040204020203" pitchFamily="34" charset="0"/>
                <a:cs typeface="Segoe UI Semibold" panose="020B0702040204020203" pitchFamily="34" charset="0"/>
              </a:rPr>
              <a:t>Tech</a:t>
            </a:r>
          </a:p>
        </p:txBody>
      </p:sp>
      <p:sp>
        <p:nvSpPr>
          <p:cNvPr id="5" name="Parallelogram 4">
            <a:extLst>
              <a:ext uri="{FF2B5EF4-FFF2-40B4-BE49-F238E27FC236}">
                <a16:creationId xmlns:a16="http://schemas.microsoft.com/office/drawing/2014/main" id="{44C707CC-6B4C-44BB-8E38-41C43F067409}"/>
              </a:ext>
            </a:extLst>
          </p:cNvPr>
          <p:cNvSpPr/>
          <p:nvPr/>
        </p:nvSpPr>
        <p:spPr>
          <a:xfrm flipV="1">
            <a:off x="5504810" y="3041923"/>
            <a:ext cx="6054273" cy="1005840"/>
          </a:xfrm>
          <a:prstGeom prst="parallelogram">
            <a:avLst>
              <a:gd name="adj" fmla="val 22823"/>
            </a:avLst>
          </a:prstGeom>
          <a:gradFill flip="none" rotWithShape="1">
            <a:gsLst>
              <a:gs pos="0">
                <a:schemeClr val="accent3">
                  <a:lumMod val="50000"/>
                </a:schemeClr>
              </a:gs>
              <a:gs pos="52000">
                <a:schemeClr val="accent3">
                  <a:lumMod val="67000"/>
                </a:schemeClr>
              </a:gs>
              <a:gs pos="100000">
                <a:schemeClr val="accent3">
                  <a:lumMod val="97000"/>
                  <a:lumOff val="3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EBAFAED-350E-4D3F-A018-DFADD29D454D}"/>
              </a:ext>
            </a:extLst>
          </p:cNvPr>
          <p:cNvSpPr txBox="1"/>
          <p:nvPr/>
        </p:nvSpPr>
        <p:spPr>
          <a:xfrm>
            <a:off x="6066031" y="3232042"/>
            <a:ext cx="1061509" cy="646331"/>
          </a:xfrm>
          <a:prstGeom prst="rect">
            <a:avLst/>
          </a:prstGeom>
          <a:noFill/>
        </p:spPr>
        <p:txBody>
          <a:bodyPr wrap="none" rtlCol="0">
            <a:spAutoFit/>
          </a:bodyPr>
          <a:lstStyle/>
          <a:p>
            <a:pPr algn="r"/>
            <a:r>
              <a:rPr lang="en-US" b="1" cap="all" dirty="0">
                <a:solidFill>
                  <a:schemeClr val="bg1"/>
                </a:solidFill>
                <a:latin typeface="Segoe UI Semibold" panose="020B0702040204020203" pitchFamily="34" charset="0"/>
                <a:cs typeface="Segoe UI Semibold" panose="020B0702040204020203" pitchFamily="34" charset="0"/>
              </a:rPr>
              <a:t>Human</a:t>
            </a:r>
            <a:br>
              <a:rPr lang="en-US" b="1" cap="all" dirty="0">
                <a:solidFill>
                  <a:schemeClr val="bg1"/>
                </a:solidFill>
                <a:latin typeface="Segoe UI Semibold" panose="020B0702040204020203" pitchFamily="34" charset="0"/>
                <a:cs typeface="Segoe UI Semibold" panose="020B0702040204020203" pitchFamily="34" charset="0"/>
              </a:rPr>
            </a:br>
            <a:r>
              <a:rPr lang="en-US" b="1" cap="all" dirty="0">
                <a:solidFill>
                  <a:schemeClr val="bg1"/>
                </a:solidFill>
                <a:latin typeface="Segoe UI Semibold" panose="020B0702040204020203" pitchFamily="34" charset="0"/>
                <a:cs typeface="Segoe UI Semibold" panose="020B0702040204020203" pitchFamily="34" charset="0"/>
              </a:rPr>
              <a:t>Tech</a:t>
            </a:r>
          </a:p>
        </p:txBody>
      </p:sp>
      <p:sp>
        <p:nvSpPr>
          <p:cNvPr id="6" name="Parallelogram 5">
            <a:extLst>
              <a:ext uri="{FF2B5EF4-FFF2-40B4-BE49-F238E27FC236}">
                <a16:creationId xmlns:a16="http://schemas.microsoft.com/office/drawing/2014/main" id="{5E6B4899-DBAB-4071-8BC2-A3BEA9705BF4}"/>
              </a:ext>
            </a:extLst>
          </p:cNvPr>
          <p:cNvSpPr/>
          <p:nvPr/>
        </p:nvSpPr>
        <p:spPr>
          <a:xfrm>
            <a:off x="5464447" y="4196755"/>
            <a:ext cx="6054272" cy="1005840"/>
          </a:xfrm>
          <a:prstGeom prst="parallelogram">
            <a:avLst/>
          </a:prstGeom>
          <a:gradFill flip="none" rotWithShape="1">
            <a:gsLst>
              <a:gs pos="0">
                <a:schemeClr val="accent5">
                  <a:lumMod val="50000"/>
                </a:schemeClr>
              </a:gs>
              <a:gs pos="55000">
                <a:schemeClr val="accent5">
                  <a:lumMod val="67000"/>
                </a:schemeClr>
              </a:gs>
              <a:gs pos="100000">
                <a:schemeClr val="accent5">
                  <a:lumMod val="97000"/>
                  <a:lumOff val="3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98D2050-18D5-44E8-940B-4857F9836995}"/>
              </a:ext>
            </a:extLst>
          </p:cNvPr>
          <p:cNvSpPr txBox="1"/>
          <p:nvPr/>
        </p:nvSpPr>
        <p:spPr>
          <a:xfrm>
            <a:off x="5623382" y="4368587"/>
            <a:ext cx="1440073" cy="646331"/>
          </a:xfrm>
          <a:prstGeom prst="rect">
            <a:avLst/>
          </a:prstGeom>
          <a:noFill/>
        </p:spPr>
        <p:txBody>
          <a:bodyPr wrap="none" rtlCol="0">
            <a:spAutoFit/>
          </a:bodyPr>
          <a:lstStyle/>
          <a:p>
            <a:pPr algn="r"/>
            <a:r>
              <a:rPr lang="en-US" b="1" cap="all" dirty="0">
                <a:solidFill>
                  <a:schemeClr val="bg1"/>
                </a:solidFill>
                <a:latin typeface="Segoe UI Semibold" panose="020B0702040204020203" pitchFamily="34" charset="0"/>
                <a:cs typeface="Segoe UI Semibold" panose="020B0702040204020203" pitchFamily="34" charset="0"/>
              </a:rPr>
              <a:t>Consumer</a:t>
            </a:r>
            <a:br>
              <a:rPr lang="en-US" b="1" cap="all" dirty="0">
                <a:solidFill>
                  <a:schemeClr val="bg1"/>
                </a:solidFill>
                <a:latin typeface="Segoe UI Semibold" panose="020B0702040204020203" pitchFamily="34" charset="0"/>
                <a:cs typeface="Segoe UI Semibold" panose="020B0702040204020203" pitchFamily="34" charset="0"/>
              </a:rPr>
            </a:br>
            <a:r>
              <a:rPr lang="en-US" b="1" cap="all" dirty="0">
                <a:solidFill>
                  <a:schemeClr val="bg1"/>
                </a:solidFill>
                <a:latin typeface="Segoe UI Semibold" panose="020B0702040204020203" pitchFamily="34" charset="0"/>
                <a:cs typeface="Segoe UI Semibold" panose="020B0702040204020203" pitchFamily="34" charset="0"/>
              </a:rPr>
              <a:t>Tech</a:t>
            </a:r>
          </a:p>
        </p:txBody>
      </p:sp>
      <p:sp>
        <p:nvSpPr>
          <p:cNvPr id="7" name="Parallelogram 6">
            <a:extLst>
              <a:ext uri="{FF2B5EF4-FFF2-40B4-BE49-F238E27FC236}">
                <a16:creationId xmlns:a16="http://schemas.microsoft.com/office/drawing/2014/main" id="{03801CAF-86C3-4BD5-82EE-E4F86B1AE8E1}"/>
              </a:ext>
            </a:extLst>
          </p:cNvPr>
          <p:cNvSpPr/>
          <p:nvPr/>
        </p:nvSpPr>
        <p:spPr>
          <a:xfrm>
            <a:off x="5176159" y="5291363"/>
            <a:ext cx="6063306" cy="1005840"/>
          </a:xfrm>
          <a:prstGeom prst="parallelogram">
            <a:avLst/>
          </a:prstGeom>
          <a:gradFill flip="none" rotWithShape="1">
            <a:gsLst>
              <a:gs pos="8130">
                <a:schemeClr val="accent4">
                  <a:lumMod val="50000"/>
                </a:schemeClr>
              </a:gs>
              <a:gs pos="61000">
                <a:schemeClr val="accent4">
                  <a:lumMod val="67000"/>
                </a:schemeClr>
              </a:gs>
              <a:gs pos="100000">
                <a:schemeClr val="accent4">
                  <a:lumMod val="97000"/>
                  <a:lumOff val="3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EE1A3BF8-AA1C-4109-AD55-365AD69859D9}"/>
              </a:ext>
            </a:extLst>
          </p:cNvPr>
          <p:cNvSpPr txBox="1"/>
          <p:nvPr/>
        </p:nvSpPr>
        <p:spPr>
          <a:xfrm>
            <a:off x="5952923" y="5445298"/>
            <a:ext cx="906017" cy="646331"/>
          </a:xfrm>
          <a:prstGeom prst="rect">
            <a:avLst/>
          </a:prstGeom>
          <a:noFill/>
        </p:spPr>
        <p:txBody>
          <a:bodyPr wrap="none" rtlCol="0">
            <a:spAutoFit/>
          </a:bodyPr>
          <a:lstStyle/>
          <a:p>
            <a:pPr algn="r"/>
            <a:r>
              <a:rPr lang="en-US" b="1" cap="all" dirty="0">
                <a:solidFill>
                  <a:schemeClr val="bg1"/>
                </a:solidFill>
                <a:latin typeface="Segoe UI Semibold" panose="020B0702040204020203" pitchFamily="34" charset="0"/>
                <a:cs typeface="Segoe UI Semibold" panose="020B0702040204020203" pitchFamily="34" charset="0"/>
              </a:rPr>
              <a:t>Green</a:t>
            </a:r>
            <a:br>
              <a:rPr lang="en-US" b="1" cap="all" dirty="0">
                <a:solidFill>
                  <a:schemeClr val="bg1"/>
                </a:solidFill>
                <a:latin typeface="Segoe UI Semibold" panose="020B0702040204020203" pitchFamily="34" charset="0"/>
                <a:cs typeface="Segoe UI Semibold" panose="020B0702040204020203" pitchFamily="34" charset="0"/>
              </a:rPr>
            </a:br>
            <a:r>
              <a:rPr lang="en-US" b="1" cap="all" dirty="0">
                <a:solidFill>
                  <a:schemeClr val="bg1"/>
                </a:solidFill>
                <a:latin typeface="Segoe UI Semibold" panose="020B0702040204020203" pitchFamily="34" charset="0"/>
                <a:cs typeface="Segoe UI Semibold" panose="020B0702040204020203" pitchFamily="34" charset="0"/>
              </a:rPr>
              <a:t>Tech</a:t>
            </a:r>
          </a:p>
        </p:txBody>
      </p:sp>
      <p:sp>
        <p:nvSpPr>
          <p:cNvPr id="38" name="Arrow: Pentagon 37">
            <a:extLst>
              <a:ext uri="{FF2B5EF4-FFF2-40B4-BE49-F238E27FC236}">
                <a16:creationId xmlns:a16="http://schemas.microsoft.com/office/drawing/2014/main" id="{1541CD16-89F0-464A-9A36-1E537E5360B8}"/>
              </a:ext>
            </a:extLst>
          </p:cNvPr>
          <p:cNvSpPr/>
          <p:nvPr/>
        </p:nvSpPr>
        <p:spPr>
          <a:xfrm>
            <a:off x="0" y="1747662"/>
            <a:ext cx="5504810" cy="4572000"/>
          </a:xfrm>
          <a:prstGeom prst="homePlate">
            <a:avLst>
              <a:gd name="adj" fmla="val 12209"/>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47625">
            <a:noFill/>
          </a:ln>
          <a:scene3d>
            <a:camera prst="orthographicFront"/>
            <a:lightRig rig="glow" dir="t"/>
          </a:scene3d>
          <a:sp3d extrusionH="190500" prstMaterial="fla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7658E85C-7514-40A3-ABB2-F1CE5550A7C1}"/>
              </a:ext>
            </a:extLst>
          </p:cNvPr>
          <p:cNvSpPr/>
          <p:nvPr/>
        </p:nvSpPr>
        <p:spPr>
          <a:xfrm>
            <a:off x="-13151" y="1890074"/>
            <a:ext cx="5336829" cy="4389120"/>
          </a:xfrm>
          <a:prstGeom prst="homePlate">
            <a:avLst>
              <a:gd name="adj" fmla="val 12209"/>
            </a:avLst>
          </a:prstGeom>
          <a:gradFill>
            <a:gsLst>
              <a:gs pos="0">
                <a:schemeClr val="accent1"/>
              </a:gs>
              <a:gs pos="100000">
                <a:schemeClr val="accent1">
                  <a:lumMod val="40000"/>
                  <a:lumOff val="60000"/>
                  <a:alpha val="12000"/>
                </a:schemeClr>
              </a:gs>
            </a:gsLst>
            <a:lin ang="0" scaled="1"/>
          </a:gradFill>
          <a:ln w="47625">
            <a:noFill/>
          </a:ln>
          <a:scene3d>
            <a:camera prst="orthographicFront"/>
            <a:lightRig rig="glow" dir="t"/>
          </a:scene3d>
          <a:sp3d extrusionH="190500" prstMaterial="fla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rrow: Pentagon 39">
            <a:extLst>
              <a:ext uri="{FF2B5EF4-FFF2-40B4-BE49-F238E27FC236}">
                <a16:creationId xmlns:a16="http://schemas.microsoft.com/office/drawing/2014/main" id="{22D8C46E-367B-4845-BFE4-B8DCDA59A666}"/>
              </a:ext>
            </a:extLst>
          </p:cNvPr>
          <p:cNvSpPr/>
          <p:nvPr/>
        </p:nvSpPr>
        <p:spPr>
          <a:xfrm>
            <a:off x="0" y="2226625"/>
            <a:ext cx="5224486" cy="1012511"/>
          </a:xfrm>
          <a:prstGeom prst="homePlate">
            <a:avLst>
              <a:gd name="adj" fmla="val 15132"/>
            </a:avLst>
          </a:prstGeom>
          <a:gradFill flip="none" rotWithShape="1">
            <a:gsLst>
              <a:gs pos="0">
                <a:schemeClr val="accent1">
                  <a:lumMod val="50000"/>
                  <a:alpha val="46000"/>
                </a:schemeClr>
              </a:gs>
              <a:gs pos="100000">
                <a:schemeClr val="accent1">
                  <a:lumMod val="50000"/>
                  <a:alpha val="0"/>
                </a:schemeClr>
              </a:gs>
            </a:gsLst>
            <a:lin ang="0" scaled="1"/>
            <a:tileRect/>
          </a:gra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41" name="Arrow: Pentagon 40">
            <a:extLst>
              <a:ext uri="{FF2B5EF4-FFF2-40B4-BE49-F238E27FC236}">
                <a16:creationId xmlns:a16="http://schemas.microsoft.com/office/drawing/2014/main" id="{5E364477-2851-4206-92D0-C2B85AB76A55}"/>
              </a:ext>
            </a:extLst>
          </p:cNvPr>
          <p:cNvSpPr/>
          <p:nvPr/>
        </p:nvSpPr>
        <p:spPr>
          <a:xfrm>
            <a:off x="0" y="3614884"/>
            <a:ext cx="5498359" cy="1012511"/>
          </a:xfrm>
          <a:prstGeom prst="homePlate">
            <a:avLst>
              <a:gd name="adj" fmla="val 15132"/>
            </a:avLst>
          </a:prstGeom>
          <a:gradFill flip="none" rotWithShape="1">
            <a:gsLst>
              <a:gs pos="0">
                <a:schemeClr val="accent1">
                  <a:lumMod val="50000"/>
                  <a:alpha val="46000"/>
                </a:schemeClr>
              </a:gs>
              <a:gs pos="100000">
                <a:schemeClr val="accent1">
                  <a:lumMod val="50000"/>
                  <a:alpha val="0"/>
                </a:schemeClr>
              </a:gs>
            </a:gsLst>
            <a:lin ang="0" scaled="1"/>
            <a:tileRect/>
          </a:gra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42" name="Arrow: Pentagon 41">
            <a:extLst>
              <a:ext uri="{FF2B5EF4-FFF2-40B4-BE49-F238E27FC236}">
                <a16:creationId xmlns:a16="http://schemas.microsoft.com/office/drawing/2014/main" id="{421F32AC-9CE7-4E90-9907-6F48EBF77E0B}"/>
              </a:ext>
            </a:extLst>
          </p:cNvPr>
          <p:cNvSpPr/>
          <p:nvPr/>
        </p:nvSpPr>
        <p:spPr>
          <a:xfrm>
            <a:off x="0" y="4978805"/>
            <a:ext cx="5224486" cy="1012511"/>
          </a:xfrm>
          <a:prstGeom prst="homePlate">
            <a:avLst>
              <a:gd name="adj" fmla="val 15132"/>
            </a:avLst>
          </a:prstGeom>
          <a:gradFill flip="none" rotWithShape="1">
            <a:gsLst>
              <a:gs pos="0">
                <a:schemeClr val="accent1">
                  <a:lumMod val="50000"/>
                  <a:alpha val="46000"/>
                </a:schemeClr>
              </a:gs>
              <a:gs pos="100000">
                <a:schemeClr val="accent1">
                  <a:lumMod val="50000"/>
                  <a:alpha val="0"/>
                </a:schemeClr>
              </a:gs>
            </a:gsLst>
            <a:lin ang="0" scaled="1"/>
            <a:tileRect/>
          </a:gra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C94068F-91EA-4859-8C7C-DC1C022A0EB6}"/>
              </a:ext>
            </a:extLst>
          </p:cNvPr>
          <p:cNvSpPr>
            <a:spLocks noGrp="1"/>
          </p:cNvSpPr>
          <p:nvPr>
            <p:ph type="title"/>
          </p:nvPr>
        </p:nvSpPr>
        <p:spPr>
          <a:xfrm>
            <a:off x="199505" y="283093"/>
            <a:ext cx="11654444" cy="1192742"/>
          </a:xfrm>
        </p:spPr>
        <p:txBody>
          <a:bodyPr>
            <a:normAutofit fontScale="90000"/>
          </a:bodyPr>
          <a:lstStyle/>
          <a:p>
            <a:r>
              <a:rPr lang="en-US" dirty="0"/>
              <a:t>Technology:  Transforming &amp; Accelerating</a:t>
            </a:r>
          </a:p>
        </p:txBody>
      </p:sp>
      <p:sp>
        <p:nvSpPr>
          <p:cNvPr id="3" name="Content Placeholder 2">
            <a:extLst>
              <a:ext uri="{FF2B5EF4-FFF2-40B4-BE49-F238E27FC236}">
                <a16:creationId xmlns:a16="http://schemas.microsoft.com/office/drawing/2014/main" id="{4E79601D-3233-498B-BC79-68B42875CE8A}"/>
              </a:ext>
            </a:extLst>
          </p:cNvPr>
          <p:cNvSpPr>
            <a:spLocks noGrp="1"/>
          </p:cNvSpPr>
          <p:nvPr>
            <p:ph idx="1"/>
          </p:nvPr>
        </p:nvSpPr>
        <p:spPr>
          <a:xfrm>
            <a:off x="299703" y="1829390"/>
            <a:ext cx="4727843" cy="4603317"/>
          </a:xfrm>
          <a:effectLst>
            <a:outerShdw blurRad="50800" dist="38100" dir="2700000" algn="tl" rotWithShape="0">
              <a:prstClr val="black">
                <a:alpha val="40000"/>
              </a:prstClr>
            </a:outerShdw>
          </a:effectLst>
        </p:spPr>
        <p:txBody>
          <a:bodyPr anchor="ctr" anchorCtr="0"/>
          <a:lstStyle/>
          <a:p>
            <a:pPr marL="0" indent="0">
              <a:spcBef>
                <a:spcPts val="4800"/>
              </a:spcBef>
              <a:buNone/>
            </a:pPr>
            <a:r>
              <a:rPr lang="en-US" sz="2800" b="1" dirty="0">
                <a:solidFill>
                  <a:schemeClr val="bg1"/>
                </a:solidFill>
                <a:cs typeface="Arial" panose="020B0604020202020204" pitchFamily="34" charset="0"/>
              </a:rPr>
              <a:t>2.5 quintillion bytes of data per day (2020)</a:t>
            </a:r>
          </a:p>
          <a:p>
            <a:pPr marL="0" indent="0">
              <a:spcBef>
                <a:spcPts val="4800"/>
              </a:spcBef>
              <a:buNone/>
            </a:pPr>
            <a:r>
              <a:rPr lang="en-US" b="1" dirty="0">
                <a:solidFill>
                  <a:schemeClr val="bg1"/>
                </a:solidFill>
                <a:cs typeface="Arial" panose="020B0604020202020204" pitchFamily="34" charset="0"/>
              </a:rPr>
              <a:t>64</a:t>
            </a:r>
            <a:r>
              <a:rPr lang="en-US" sz="2800" b="1" kern="1200" dirty="0">
                <a:solidFill>
                  <a:schemeClr val="bg1"/>
                </a:solidFill>
                <a:cs typeface="Arial" panose="020B0604020202020204" pitchFamily="34" charset="0"/>
              </a:rPr>
              <a:t> billion connected IoT devices (</a:t>
            </a:r>
            <a:r>
              <a:rPr lang="en-US" b="1" kern="1200" dirty="0">
                <a:solidFill>
                  <a:schemeClr val="bg1"/>
                </a:solidFill>
                <a:cs typeface="Arial" panose="020B0604020202020204" pitchFamily="34" charset="0"/>
              </a:rPr>
              <a:t>2025)</a:t>
            </a:r>
          </a:p>
          <a:p>
            <a:pPr marL="0" indent="0">
              <a:spcBef>
                <a:spcPts val="4800"/>
              </a:spcBef>
              <a:buNone/>
            </a:pPr>
            <a:r>
              <a:rPr lang="en-US" sz="2800" b="1" dirty="0">
                <a:solidFill>
                  <a:schemeClr val="bg1"/>
                </a:solidFill>
                <a:cs typeface="Arial" panose="020B0604020202020204" pitchFamily="34" charset="0"/>
              </a:rPr>
              <a:t>$360 billion in artificial intelligence market (2028) </a:t>
            </a:r>
            <a:endParaRPr lang="en-US" dirty="0">
              <a:cs typeface="Arial" panose="020B0604020202020204" pitchFamily="34" charset="0"/>
            </a:endParaRPr>
          </a:p>
        </p:txBody>
      </p:sp>
      <p:sp>
        <p:nvSpPr>
          <p:cNvPr id="10" name="TextBox 9">
            <a:extLst>
              <a:ext uri="{FF2B5EF4-FFF2-40B4-BE49-F238E27FC236}">
                <a16:creationId xmlns:a16="http://schemas.microsoft.com/office/drawing/2014/main" id="{5FD40C1C-196C-4B45-A80D-720683D4FD8F}"/>
              </a:ext>
            </a:extLst>
          </p:cNvPr>
          <p:cNvSpPr txBox="1"/>
          <p:nvPr/>
        </p:nvSpPr>
        <p:spPr>
          <a:xfrm>
            <a:off x="6192005" y="1557307"/>
            <a:ext cx="5325498" cy="338554"/>
          </a:xfrm>
          <a:prstGeom prst="rect">
            <a:avLst/>
          </a:prstGeom>
          <a:noFill/>
        </p:spPr>
        <p:txBody>
          <a:bodyPr wrap="square" lIns="0" rtlCol="0">
            <a:spAutoFit/>
          </a:bodyPr>
          <a:lstStyle/>
          <a:p>
            <a:pPr defTabSz="777240"/>
            <a:r>
              <a:rPr lang="en-US" sz="1600" b="1" i="1" cap="all" dirty="0">
                <a:latin typeface="Segoe UI Semibold" panose="020B0702040204020203" pitchFamily="34" charset="0"/>
                <a:ea typeface="Segoe UI Black" panose="020B0A02040204020203" pitchFamily="34" charset="0"/>
                <a:cs typeface="Segoe UI Semibold" panose="020B0702040204020203" pitchFamily="34" charset="0"/>
              </a:rPr>
              <a:t>What are the next “Moonshot” technologies?</a:t>
            </a:r>
          </a:p>
        </p:txBody>
      </p:sp>
      <p:sp>
        <p:nvSpPr>
          <p:cNvPr id="43" name="Rectangle 42">
            <a:extLst>
              <a:ext uri="{FF2B5EF4-FFF2-40B4-BE49-F238E27FC236}">
                <a16:creationId xmlns:a16="http://schemas.microsoft.com/office/drawing/2014/main" id="{1957F805-06D0-B11A-B76E-0E26F10763F4}"/>
              </a:ext>
            </a:extLst>
          </p:cNvPr>
          <p:cNvSpPr/>
          <p:nvPr/>
        </p:nvSpPr>
        <p:spPr>
          <a:xfrm>
            <a:off x="7571475" y="1904516"/>
            <a:ext cx="4620526" cy="1005840"/>
          </a:xfrm>
          <a:prstGeom prst="rect">
            <a:avLst/>
          </a:prstGeom>
          <a:gradFill flip="none" rotWithShape="1">
            <a:gsLst>
              <a:gs pos="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sp>
        <p:nvSpPr>
          <p:cNvPr id="44" name="Rectangle 43">
            <a:extLst>
              <a:ext uri="{FF2B5EF4-FFF2-40B4-BE49-F238E27FC236}">
                <a16:creationId xmlns:a16="http://schemas.microsoft.com/office/drawing/2014/main" id="{6E9CBEBB-509B-E14C-6151-84BDC0788689}"/>
              </a:ext>
            </a:extLst>
          </p:cNvPr>
          <p:cNvSpPr/>
          <p:nvPr/>
        </p:nvSpPr>
        <p:spPr>
          <a:xfrm>
            <a:off x="7245369" y="3041923"/>
            <a:ext cx="4946631" cy="1005840"/>
          </a:xfrm>
          <a:prstGeom prst="rect">
            <a:avLst/>
          </a:prstGeom>
          <a:gradFill flip="none" rotWithShape="1">
            <a:gsLst>
              <a:gs pos="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240E008C-89AD-5AAC-BD1E-E7D8D210B60E}"/>
              </a:ext>
            </a:extLst>
          </p:cNvPr>
          <p:cNvSpPr/>
          <p:nvPr/>
        </p:nvSpPr>
        <p:spPr>
          <a:xfrm>
            <a:off x="7129035" y="4196755"/>
            <a:ext cx="5062966" cy="1005840"/>
          </a:xfrm>
          <a:prstGeom prst="rect">
            <a:avLst/>
          </a:prstGeom>
          <a:gradFill flip="none" rotWithShape="1">
            <a:gsLst>
              <a:gs pos="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E3AEF3BF-6593-174A-BAFA-7D87CBA435F9}"/>
              </a:ext>
            </a:extLst>
          </p:cNvPr>
          <p:cNvSpPr/>
          <p:nvPr/>
        </p:nvSpPr>
        <p:spPr>
          <a:xfrm>
            <a:off x="7007552" y="5291363"/>
            <a:ext cx="5184448" cy="1005840"/>
          </a:xfrm>
          <a:prstGeom prst="rect">
            <a:avLst/>
          </a:prstGeom>
          <a:gradFill flip="none" rotWithShape="1">
            <a:gsLst>
              <a:gs pos="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EAA01E5-B9CC-D0C1-63C1-303EDC6AC597}"/>
              </a:ext>
            </a:extLst>
          </p:cNvPr>
          <p:cNvSpPr txBox="1"/>
          <p:nvPr/>
        </p:nvSpPr>
        <p:spPr>
          <a:xfrm>
            <a:off x="7750686" y="2248609"/>
            <a:ext cx="489878" cy="313932"/>
          </a:xfrm>
          <a:prstGeom prst="rect">
            <a:avLst/>
          </a:prstGeom>
          <a:noFill/>
        </p:spPr>
        <p:txBody>
          <a:bodyPr wrap="none" rtlCol="0">
            <a:spAutoFit/>
          </a:bodyPr>
          <a:lstStyle/>
          <a:p>
            <a:pPr>
              <a:lnSpc>
                <a:spcPct val="90000"/>
              </a:lnSpc>
            </a:pPr>
            <a:r>
              <a:rPr lang="en-US" sz="1600" spc="-10" dirty="0">
                <a:latin typeface="Arial Black" panose="020B0A04020102020204" pitchFamily="34" charset="0"/>
              </a:rPr>
              <a:t>6G</a:t>
            </a:r>
          </a:p>
        </p:txBody>
      </p:sp>
      <p:sp>
        <p:nvSpPr>
          <p:cNvPr id="47" name="TextBox 46">
            <a:extLst>
              <a:ext uri="{FF2B5EF4-FFF2-40B4-BE49-F238E27FC236}">
                <a16:creationId xmlns:a16="http://schemas.microsoft.com/office/drawing/2014/main" id="{058E87DC-1631-68B8-8B14-3E132222D4A9}"/>
              </a:ext>
            </a:extLst>
          </p:cNvPr>
          <p:cNvSpPr txBox="1"/>
          <p:nvPr/>
        </p:nvSpPr>
        <p:spPr>
          <a:xfrm>
            <a:off x="8476410" y="2137810"/>
            <a:ext cx="1300035" cy="535531"/>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Emotional</a:t>
            </a:r>
            <a:br>
              <a:rPr lang="en-US" sz="1600" spc="-10" dirty="0">
                <a:latin typeface="Arial Black" panose="020B0A04020102020204" pitchFamily="34" charset="0"/>
              </a:rPr>
            </a:br>
            <a:r>
              <a:rPr lang="en-US" sz="1600" spc="-10" dirty="0">
                <a:latin typeface="Arial Black" panose="020B0A04020102020204" pitchFamily="34" charset="0"/>
              </a:rPr>
              <a:t>AI</a:t>
            </a:r>
          </a:p>
        </p:txBody>
      </p:sp>
      <p:sp>
        <p:nvSpPr>
          <p:cNvPr id="48" name="TextBox 47">
            <a:extLst>
              <a:ext uri="{FF2B5EF4-FFF2-40B4-BE49-F238E27FC236}">
                <a16:creationId xmlns:a16="http://schemas.microsoft.com/office/drawing/2014/main" id="{71FFC9E5-2219-6DC3-5D54-EDBFAB0D8AF3}"/>
              </a:ext>
            </a:extLst>
          </p:cNvPr>
          <p:cNvSpPr txBox="1"/>
          <p:nvPr/>
        </p:nvSpPr>
        <p:spPr>
          <a:xfrm>
            <a:off x="10012291" y="2137810"/>
            <a:ext cx="1925527" cy="535531"/>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Brain Computer</a:t>
            </a:r>
            <a:br>
              <a:rPr lang="en-US" sz="1600" spc="-10" dirty="0">
                <a:latin typeface="Arial Black" panose="020B0A04020102020204" pitchFamily="34" charset="0"/>
              </a:rPr>
            </a:br>
            <a:r>
              <a:rPr lang="en-US" sz="1600" spc="-10" dirty="0">
                <a:latin typeface="Arial Black" panose="020B0A04020102020204" pitchFamily="34" charset="0"/>
              </a:rPr>
              <a:t>Interfaces</a:t>
            </a:r>
          </a:p>
        </p:txBody>
      </p:sp>
      <p:cxnSp>
        <p:nvCxnSpPr>
          <p:cNvPr id="31" name="Straight Connector 30">
            <a:extLst>
              <a:ext uri="{FF2B5EF4-FFF2-40B4-BE49-F238E27FC236}">
                <a16:creationId xmlns:a16="http://schemas.microsoft.com/office/drawing/2014/main" id="{2FB7500E-7C6A-8E14-CCC5-F82B95B92150}"/>
              </a:ext>
            </a:extLst>
          </p:cNvPr>
          <p:cNvCxnSpPr/>
          <p:nvPr/>
        </p:nvCxnSpPr>
        <p:spPr>
          <a:xfrm>
            <a:off x="8405456" y="2075051"/>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EE512EA-7235-32C6-5655-E83BBBAF99A7}"/>
              </a:ext>
            </a:extLst>
          </p:cNvPr>
          <p:cNvCxnSpPr/>
          <p:nvPr/>
        </p:nvCxnSpPr>
        <p:spPr>
          <a:xfrm>
            <a:off x="9926718" y="2091670"/>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40A0C89-1D37-E1BF-A845-E8E36F7AAD7A}"/>
              </a:ext>
            </a:extLst>
          </p:cNvPr>
          <p:cNvSpPr txBox="1"/>
          <p:nvPr/>
        </p:nvSpPr>
        <p:spPr>
          <a:xfrm>
            <a:off x="7360453" y="3263581"/>
            <a:ext cx="1087477" cy="535531"/>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Bionic</a:t>
            </a:r>
            <a:br>
              <a:rPr lang="en-US" sz="1600" spc="-10" dirty="0">
                <a:latin typeface="Arial Black" panose="020B0A04020102020204" pitchFamily="34" charset="0"/>
              </a:rPr>
            </a:br>
            <a:r>
              <a:rPr lang="en-US" sz="1600" spc="-10" dirty="0">
                <a:latin typeface="Arial Black" panose="020B0A04020102020204" pitchFamily="34" charset="0"/>
              </a:rPr>
              <a:t>Humans</a:t>
            </a:r>
          </a:p>
        </p:txBody>
      </p:sp>
      <p:sp>
        <p:nvSpPr>
          <p:cNvPr id="51" name="TextBox 50">
            <a:extLst>
              <a:ext uri="{FF2B5EF4-FFF2-40B4-BE49-F238E27FC236}">
                <a16:creationId xmlns:a16="http://schemas.microsoft.com/office/drawing/2014/main" id="{9E7FDD89-A74F-D54F-7B43-760E7B83AC84}"/>
              </a:ext>
            </a:extLst>
          </p:cNvPr>
          <p:cNvSpPr txBox="1"/>
          <p:nvPr/>
        </p:nvSpPr>
        <p:spPr>
          <a:xfrm>
            <a:off x="8717872" y="3374380"/>
            <a:ext cx="1480791" cy="313932"/>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Immortality</a:t>
            </a:r>
          </a:p>
        </p:txBody>
      </p:sp>
      <p:sp>
        <p:nvSpPr>
          <p:cNvPr id="52" name="TextBox 51">
            <a:extLst>
              <a:ext uri="{FF2B5EF4-FFF2-40B4-BE49-F238E27FC236}">
                <a16:creationId xmlns:a16="http://schemas.microsoft.com/office/drawing/2014/main" id="{342AE274-6324-1131-D7C3-FEE659BD2D28}"/>
              </a:ext>
            </a:extLst>
          </p:cNvPr>
          <p:cNvSpPr txBox="1"/>
          <p:nvPr/>
        </p:nvSpPr>
        <p:spPr>
          <a:xfrm>
            <a:off x="10456970" y="3263581"/>
            <a:ext cx="1309974" cy="535531"/>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Synthetic </a:t>
            </a:r>
            <a:br>
              <a:rPr lang="en-US" sz="1600" spc="-10" dirty="0">
                <a:latin typeface="Arial Black" panose="020B0A04020102020204" pitchFamily="34" charset="0"/>
              </a:rPr>
            </a:br>
            <a:r>
              <a:rPr lang="en-US" sz="1600" spc="-10" dirty="0">
                <a:latin typeface="Arial Black" panose="020B0A04020102020204" pitchFamily="34" charset="0"/>
              </a:rPr>
              <a:t>Biology</a:t>
            </a:r>
          </a:p>
        </p:txBody>
      </p:sp>
      <p:cxnSp>
        <p:nvCxnSpPr>
          <p:cNvPr id="53" name="Straight Connector 52">
            <a:extLst>
              <a:ext uri="{FF2B5EF4-FFF2-40B4-BE49-F238E27FC236}">
                <a16:creationId xmlns:a16="http://schemas.microsoft.com/office/drawing/2014/main" id="{71397C19-7DBB-3087-AF2E-EE405DEF841B}"/>
              </a:ext>
            </a:extLst>
          </p:cNvPr>
          <p:cNvCxnSpPr>
            <a:cxnSpLocks/>
          </p:cNvCxnSpPr>
          <p:nvPr/>
        </p:nvCxnSpPr>
        <p:spPr>
          <a:xfrm>
            <a:off x="8582566" y="3222654"/>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CFD476A-90FC-F086-1D39-5D5DF19244AB}"/>
              </a:ext>
            </a:extLst>
          </p:cNvPr>
          <p:cNvCxnSpPr>
            <a:cxnSpLocks/>
          </p:cNvCxnSpPr>
          <p:nvPr/>
        </p:nvCxnSpPr>
        <p:spPr>
          <a:xfrm>
            <a:off x="10330428" y="3222654"/>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E7B0B48-1EB9-E456-C1ED-B8214EB510E2}"/>
              </a:ext>
            </a:extLst>
          </p:cNvPr>
          <p:cNvSpPr txBox="1"/>
          <p:nvPr/>
        </p:nvSpPr>
        <p:spPr>
          <a:xfrm>
            <a:off x="7089144" y="4407140"/>
            <a:ext cx="1332737" cy="535531"/>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Wireless</a:t>
            </a:r>
            <a:br>
              <a:rPr lang="en-US" sz="1600" spc="-10" dirty="0">
                <a:latin typeface="Arial Black" panose="020B0A04020102020204" pitchFamily="34" charset="0"/>
              </a:rPr>
            </a:br>
            <a:r>
              <a:rPr lang="en-US" sz="1600" spc="-10" dirty="0">
                <a:latin typeface="Arial Black" panose="020B0A04020102020204" pitchFamily="34" charset="0"/>
              </a:rPr>
              <a:t>Electricity</a:t>
            </a:r>
          </a:p>
        </p:txBody>
      </p:sp>
      <p:sp>
        <p:nvSpPr>
          <p:cNvPr id="56" name="TextBox 55">
            <a:extLst>
              <a:ext uri="{FF2B5EF4-FFF2-40B4-BE49-F238E27FC236}">
                <a16:creationId xmlns:a16="http://schemas.microsoft.com/office/drawing/2014/main" id="{327C5EE3-2744-D94F-9D28-E7702775A858}"/>
              </a:ext>
            </a:extLst>
          </p:cNvPr>
          <p:cNvSpPr txBox="1"/>
          <p:nvPr/>
        </p:nvSpPr>
        <p:spPr>
          <a:xfrm>
            <a:off x="8434380" y="4517939"/>
            <a:ext cx="1387432" cy="313932"/>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Holograms</a:t>
            </a:r>
          </a:p>
        </p:txBody>
      </p:sp>
      <p:sp>
        <p:nvSpPr>
          <p:cNvPr id="57" name="TextBox 56">
            <a:extLst>
              <a:ext uri="{FF2B5EF4-FFF2-40B4-BE49-F238E27FC236}">
                <a16:creationId xmlns:a16="http://schemas.microsoft.com/office/drawing/2014/main" id="{6CFD9AF7-02EE-D9FF-90A2-5B8D7463739B}"/>
              </a:ext>
            </a:extLst>
          </p:cNvPr>
          <p:cNvSpPr txBox="1"/>
          <p:nvPr/>
        </p:nvSpPr>
        <p:spPr>
          <a:xfrm>
            <a:off x="9764552" y="4517939"/>
            <a:ext cx="1341201" cy="313932"/>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Metaverse</a:t>
            </a:r>
          </a:p>
        </p:txBody>
      </p:sp>
      <p:cxnSp>
        <p:nvCxnSpPr>
          <p:cNvPr id="58" name="Straight Connector 57">
            <a:extLst>
              <a:ext uri="{FF2B5EF4-FFF2-40B4-BE49-F238E27FC236}">
                <a16:creationId xmlns:a16="http://schemas.microsoft.com/office/drawing/2014/main" id="{853500D8-E714-2A3C-3C50-60C6821D105F}"/>
              </a:ext>
            </a:extLst>
          </p:cNvPr>
          <p:cNvCxnSpPr>
            <a:cxnSpLocks/>
          </p:cNvCxnSpPr>
          <p:nvPr/>
        </p:nvCxnSpPr>
        <p:spPr>
          <a:xfrm>
            <a:off x="8439893" y="4366213"/>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76956E5-F613-DFE9-8444-8E2DB71A825B}"/>
              </a:ext>
            </a:extLst>
          </p:cNvPr>
          <p:cNvCxnSpPr>
            <a:cxnSpLocks/>
          </p:cNvCxnSpPr>
          <p:nvPr/>
        </p:nvCxnSpPr>
        <p:spPr>
          <a:xfrm>
            <a:off x="9820214" y="4366213"/>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AB6D798-77F3-18D8-35B6-E37AF9632FF5}"/>
              </a:ext>
            </a:extLst>
          </p:cNvPr>
          <p:cNvSpPr txBox="1"/>
          <p:nvPr/>
        </p:nvSpPr>
        <p:spPr>
          <a:xfrm>
            <a:off x="11079620" y="4517939"/>
            <a:ext cx="923074" cy="313932"/>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eVTOL</a:t>
            </a:r>
          </a:p>
        </p:txBody>
      </p:sp>
      <p:cxnSp>
        <p:nvCxnSpPr>
          <p:cNvPr id="61" name="Straight Connector 60">
            <a:extLst>
              <a:ext uri="{FF2B5EF4-FFF2-40B4-BE49-F238E27FC236}">
                <a16:creationId xmlns:a16="http://schemas.microsoft.com/office/drawing/2014/main" id="{499B9CEC-4B00-BEA0-BEFB-F7B1A99B4F88}"/>
              </a:ext>
            </a:extLst>
          </p:cNvPr>
          <p:cNvCxnSpPr>
            <a:cxnSpLocks/>
          </p:cNvCxnSpPr>
          <p:nvPr/>
        </p:nvCxnSpPr>
        <p:spPr>
          <a:xfrm>
            <a:off x="11033851" y="4366213"/>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AF75C9B-A213-2955-47CB-D0A0106BE31F}"/>
              </a:ext>
            </a:extLst>
          </p:cNvPr>
          <p:cNvSpPr txBox="1"/>
          <p:nvPr/>
        </p:nvSpPr>
        <p:spPr>
          <a:xfrm>
            <a:off x="7245369" y="5546701"/>
            <a:ext cx="962443" cy="535531"/>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Ocean-</a:t>
            </a:r>
            <a:br>
              <a:rPr lang="en-US" sz="1600" spc="-10" dirty="0">
                <a:latin typeface="Arial Black" panose="020B0A04020102020204" pitchFamily="34" charset="0"/>
              </a:rPr>
            </a:br>
            <a:r>
              <a:rPr lang="en-US" sz="1600" spc="-10" dirty="0">
                <a:latin typeface="Arial Black" panose="020B0A04020102020204" pitchFamily="34" charset="0"/>
              </a:rPr>
              <a:t>tech</a:t>
            </a:r>
          </a:p>
        </p:txBody>
      </p:sp>
      <p:sp>
        <p:nvSpPr>
          <p:cNvPr id="63" name="TextBox 62">
            <a:extLst>
              <a:ext uri="{FF2B5EF4-FFF2-40B4-BE49-F238E27FC236}">
                <a16:creationId xmlns:a16="http://schemas.microsoft.com/office/drawing/2014/main" id="{6968A99C-89B6-BE8C-9A88-52D7E175DEE2}"/>
              </a:ext>
            </a:extLst>
          </p:cNvPr>
          <p:cNvSpPr txBox="1"/>
          <p:nvPr/>
        </p:nvSpPr>
        <p:spPr>
          <a:xfrm>
            <a:off x="8347124" y="5546701"/>
            <a:ext cx="1206742" cy="535531"/>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Nextgen</a:t>
            </a:r>
            <a:br>
              <a:rPr lang="en-US" sz="1600" spc="-10" dirty="0">
                <a:latin typeface="Arial Black" panose="020B0A04020102020204" pitchFamily="34" charset="0"/>
              </a:rPr>
            </a:br>
            <a:r>
              <a:rPr lang="en-US" sz="1600" spc="-10" dirty="0">
                <a:latin typeface="Arial Black" panose="020B0A04020102020204" pitchFamily="34" charset="0"/>
              </a:rPr>
              <a:t>Batteries</a:t>
            </a:r>
          </a:p>
        </p:txBody>
      </p:sp>
      <p:sp>
        <p:nvSpPr>
          <p:cNvPr id="64" name="TextBox 63">
            <a:extLst>
              <a:ext uri="{FF2B5EF4-FFF2-40B4-BE49-F238E27FC236}">
                <a16:creationId xmlns:a16="http://schemas.microsoft.com/office/drawing/2014/main" id="{9F5F853C-9042-46D6-F252-98ADB9731B0C}"/>
              </a:ext>
            </a:extLst>
          </p:cNvPr>
          <p:cNvSpPr txBox="1"/>
          <p:nvPr/>
        </p:nvSpPr>
        <p:spPr>
          <a:xfrm>
            <a:off x="9647643" y="5546701"/>
            <a:ext cx="917559" cy="535531"/>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Green</a:t>
            </a:r>
            <a:br>
              <a:rPr lang="en-US" sz="1600" spc="-10" dirty="0">
                <a:latin typeface="Arial Black" panose="020B0A04020102020204" pitchFamily="34" charset="0"/>
              </a:rPr>
            </a:br>
            <a:r>
              <a:rPr lang="en-US" sz="1600" spc="-10" dirty="0">
                <a:latin typeface="Arial Black" panose="020B0A04020102020204" pitchFamily="34" charset="0"/>
              </a:rPr>
              <a:t>Mining</a:t>
            </a:r>
          </a:p>
        </p:txBody>
      </p:sp>
      <p:cxnSp>
        <p:nvCxnSpPr>
          <p:cNvPr id="65" name="Straight Connector 64">
            <a:extLst>
              <a:ext uri="{FF2B5EF4-FFF2-40B4-BE49-F238E27FC236}">
                <a16:creationId xmlns:a16="http://schemas.microsoft.com/office/drawing/2014/main" id="{630936CC-9283-439F-7DB3-3770147C0CAF}"/>
              </a:ext>
            </a:extLst>
          </p:cNvPr>
          <p:cNvCxnSpPr>
            <a:cxnSpLocks/>
          </p:cNvCxnSpPr>
          <p:nvPr/>
        </p:nvCxnSpPr>
        <p:spPr>
          <a:xfrm>
            <a:off x="8252194" y="5505774"/>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5A66283-F64E-85ED-E7C1-5D6E8D765B98}"/>
              </a:ext>
            </a:extLst>
          </p:cNvPr>
          <p:cNvCxnSpPr>
            <a:cxnSpLocks/>
          </p:cNvCxnSpPr>
          <p:nvPr/>
        </p:nvCxnSpPr>
        <p:spPr>
          <a:xfrm>
            <a:off x="9607053" y="5505774"/>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E9D893C-AED5-B1C6-2ED0-31CB5A8B4173}"/>
              </a:ext>
            </a:extLst>
          </p:cNvPr>
          <p:cNvSpPr txBox="1"/>
          <p:nvPr/>
        </p:nvSpPr>
        <p:spPr>
          <a:xfrm>
            <a:off x="10726402" y="5435901"/>
            <a:ext cx="1318181" cy="757130"/>
          </a:xfrm>
          <a:prstGeom prst="rect">
            <a:avLst/>
          </a:prstGeom>
          <a:noFill/>
        </p:spPr>
        <p:txBody>
          <a:bodyPr wrap="none" rtlCol="0">
            <a:spAutoFit/>
          </a:bodyPr>
          <a:lstStyle/>
          <a:p>
            <a:pPr algn="ctr">
              <a:lnSpc>
                <a:spcPct val="90000"/>
              </a:lnSpc>
            </a:pPr>
            <a:r>
              <a:rPr lang="en-US" sz="1600" spc="-10" dirty="0">
                <a:latin typeface="Arial Black" panose="020B0A04020102020204" pitchFamily="34" charset="0"/>
              </a:rPr>
              <a:t>Carbon</a:t>
            </a:r>
            <a:br>
              <a:rPr lang="en-US" sz="1600" spc="-10" dirty="0">
                <a:latin typeface="Arial Black" panose="020B0A04020102020204" pitchFamily="34" charset="0"/>
              </a:rPr>
            </a:br>
            <a:r>
              <a:rPr lang="en-US" sz="1600" spc="-10" dirty="0">
                <a:latin typeface="Arial Black" panose="020B0A04020102020204" pitchFamily="34" charset="0"/>
              </a:rPr>
              <a:t>Capture &amp;</a:t>
            </a:r>
            <a:br>
              <a:rPr lang="en-US" sz="1600" spc="-10" dirty="0">
                <a:latin typeface="Arial Black" panose="020B0A04020102020204" pitchFamily="34" charset="0"/>
              </a:rPr>
            </a:br>
            <a:r>
              <a:rPr lang="en-US" sz="1600" spc="-10" dirty="0">
                <a:latin typeface="Arial Black" panose="020B0A04020102020204" pitchFamily="34" charset="0"/>
              </a:rPr>
              <a:t>Storage</a:t>
            </a:r>
          </a:p>
        </p:txBody>
      </p:sp>
      <p:cxnSp>
        <p:nvCxnSpPr>
          <p:cNvPr id="68" name="Straight Connector 67">
            <a:extLst>
              <a:ext uri="{FF2B5EF4-FFF2-40B4-BE49-F238E27FC236}">
                <a16:creationId xmlns:a16="http://schemas.microsoft.com/office/drawing/2014/main" id="{8A551542-9E65-8C37-55B5-C4B2FAE5B76B}"/>
              </a:ext>
            </a:extLst>
          </p:cNvPr>
          <p:cNvCxnSpPr>
            <a:cxnSpLocks/>
          </p:cNvCxnSpPr>
          <p:nvPr/>
        </p:nvCxnSpPr>
        <p:spPr>
          <a:xfrm>
            <a:off x="10643136" y="5505774"/>
            <a:ext cx="0" cy="617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721208"/>
      </p:ext>
    </p:extLst>
  </p:cSld>
  <p:clrMapOvr>
    <a:masterClrMapping/>
  </p:clrMapOvr>
</p:sld>
</file>

<file path=ppt/theme/theme1.xml><?xml version="1.0" encoding="utf-8"?>
<a:theme xmlns:a="http://schemas.openxmlformats.org/drawingml/2006/main" name="Light1_standard">
  <a:themeElements>
    <a:clrScheme name="NCHRP">
      <a:dk1>
        <a:sysClr val="windowText" lastClr="000000"/>
      </a:dk1>
      <a:lt1>
        <a:sysClr val="window" lastClr="FFFFFF"/>
      </a:lt1>
      <a:dk2>
        <a:srgbClr val="44546A"/>
      </a:dk2>
      <a:lt2>
        <a:srgbClr val="E7E6E6"/>
      </a:lt2>
      <a:accent1>
        <a:srgbClr val="207390"/>
      </a:accent1>
      <a:accent2>
        <a:srgbClr val="0FCBDF"/>
      </a:accent2>
      <a:accent3>
        <a:srgbClr val="1F9D7C"/>
      </a:accent3>
      <a:accent4>
        <a:srgbClr val="A60E3D"/>
      </a:accent4>
      <a:accent5>
        <a:srgbClr val="3866B0"/>
      </a:accent5>
      <a:accent6>
        <a:srgbClr val="E57B11"/>
      </a:accent6>
      <a:hlink>
        <a:srgbClr val="0563C1"/>
      </a:hlink>
      <a:folHlink>
        <a:srgbClr val="954F72"/>
      </a:folHlink>
    </a:clrScheme>
    <a:fontScheme name="Custom 4">
      <a:majorFont>
        <a:latin typeface="Segoe UI Semi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1_standard" id="{73EAF5C5-4F0E-4BC5-AA0B-2B8BEEBCB7A1}" vid="{ABC39A06-D38E-49C6-A4F4-4857782176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a2888a-8cbe-41a8-8e5e-26fd10a51a6b">
      <Terms xmlns="http://schemas.microsoft.com/office/infopath/2007/PartnerControls"/>
    </lcf76f155ced4ddcb4097134ff3c332f>
    <TaxCatchAll xmlns="ffccdafe-6785-44ab-b8f4-62f2ed9d3d4c" xsi:nil="true"/>
    <Date xmlns="5fa2888a-8cbe-41a8-8e5e-26fd10a51a6b" xsi:nil="true"/>
    <ShowButton xmlns="5fa2888a-8cbe-41a8-8e5e-26fd10a51a6b">0</ShowButton>
    <Folder_x0020_Creator xmlns="5fa2888a-8cbe-41a8-8e5e-26fd10a51a6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08FE91DB4CE54F82214B748E82BB9E" ma:contentTypeVersion="21" ma:contentTypeDescription="Create a new document." ma:contentTypeScope="" ma:versionID="eeec5efa6857751b6c634e19d7c13ed8">
  <xsd:schema xmlns:xsd="http://www.w3.org/2001/XMLSchema" xmlns:xs="http://www.w3.org/2001/XMLSchema" xmlns:p="http://schemas.microsoft.com/office/2006/metadata/properties" xmlns:ns2="5fa2888a-8cbe-41a8-8e5e-26fd10a51a6b" xmlns:ns3="ffccdafe-6785-44ab-b8f4-62f2ed9d3d4c" targetNamespace="http://schemas.microsoft.com/office/2006/metadata/properties" ma:root="true" ma:fieldsID="dc2ea9cd753a4a80618a16e99e6d08e9" ns2:_="" ns3:_="">
    <xsd:import namespace="5fa2888a-8cbe-41a8-8e5e-26fd10a51a6b"/>
    <xsd:import namespace="ffccdafe-6785-44ab-b8f4-62f2ed9d3d4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Folder_x0020_Creator" minOccurs="0"/>
                <xsd:element ref="ns2:ShowButton" minOccurs="0"/>
                <xsd:element ref="ns2:Date"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888a-8cbe-41a8-8e5e-26fd10a51a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Folder_x0020_Creator" ma:index="18" nillable="true" ma:displayName="Folder Creator" ma:internalName="Folder_x0020_Creator">
      <xsd:simpleType>
        <xsd:restriction base="dms:Text">
          <xsd:maxLength value="255"/>
        </xsd:restriction>
      </xsd:simpleType>
    </xsd:element>
    <xsd:element name="ShowButton" ma:index="19" nillable="true" ma:displayName="ShowButton" ma:default="0" ma:format="Dropdown" ma:internalName="ShowButton">
      <xsd:simpleType>
        <xsd:restriction base="dms:Text">
          <xsd:maxLength value="255"/>
        </xsd:restriction>
      </xsd:simpleType>
    </xsd:element>
    <xsd:element name="Date" ma:index="20" nillable="true" ma:displayName="Date" ma:format="DateOnly" ma:internalName="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5869760-63e5-4ad7-8e1d-ce12b2e8d0ad"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ccdafe-6785-44ab-b8f4-62f2ed9d3d4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778ebcf-c76d-47bb-9689-f84d54c0d92d}" ma:internalName="TaxCatchAll" ma:showField="CatchAllData" ma:web="ffccdafe-6785-44ab-b8f4-62f2ed9d3d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ACDC4-C9C1-436C-8F5F-7B5DC13C430B}">
  <ds:schemaRefs>
    <ds:schemaRef ds:uri="http://purl.org/dc/elements/1.1/"/>
    <ds:schemaRef ds:uri="ffccdafe-6785-44ab-b8f4-62f2ed9d3d4c"/>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5fa2888a-8cbe-41a8-8e5e-26fd10a51a6b"/>
    <ds:schemaRef ds:uri="http://www.w3.org/XML/1998/namespace"/>
    <ds:schemaRef ds:uri="http://purl.org/dc/dcmitype/"/>
  </ds:schemaRefs>
</ds:datastoreItem>
</file>

<file path=customXml/itemProps2.xml><?xml version="1.0" encoding="utf-8"?>
<ds:datastoreItem xmlns:ds="http://schemas.openxmlformats.org/officeDocument/2006/customXml" ds:itemID="{3D0173F5-C358-48D2-A737-CB32659F2F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a2888a-8cbe-41a8-8e5e-26fd10a51a6b"/>
    <ds:schemaRef ds:uri="ffccdafe-6785-44ab-b8f4-62f2ed9d3d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025138-FC20-4BB2-8897-3A692434B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Light1_standard</Template>
  <TotalTime>6363</TotalTime>
  <Words>3023</Words>
  <Application>Microsoft Office PowerPoint</Application>
  <PresentationFormat>Widescreen</PresentationFormat>
  <Paragraphs>345</Paragraphs>
  <Slides>27</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Black</vt:lpstr>
      <vt:lpstr>Calibri</vt:lpstr>
      <vt:lpstr>Segoe UI</vt:lpstr>
      <vt:lpstr>Segoe UI Black</vt:lpstr>
      <vt:lpstr>Segoe UI Semibold</vt:lpstr>
      <vt:lpstr>Segoe UI Semilight</vt:lpstr>
      <vt:lpstr>Symbol</vt:lpstr>
      <vt:lpstr>Wingdings</vt:lpstr>
      <vt:lpstr>Light1_standard</vt:lpstr>
      <vt:lpstr>Collective and Individual Actions to Envision and Realize the Next Era of America’s Transportation Infrastructure</vt:lpstr>
      <vt:lpstr>The Story</vt:lpstr>
      <vt:lpstr>PowerPoint Presentation</vt:lpstr>
      <vt:lpstr>We Took a Look Back…</vt:lpstr>
      <vt:lpstr>We looked at other Industries …</vt:lpstr>
      <vt:lpstr>We Examined Trends &amp; Uncertainties…</vt:lpstr>
      <vt:lpstr>Population: Growing and Changing</vt:lpstr>
      <vt:lpstr>Prosperity:  Leaving People behind?</vt:lpstr>
      <vt:lpstr>Technology:  Transforming &amp; Accelerating</vt:lpstr>
      <vt:lpstr>We engaged Many Partners…</vt:lpstr>
      <vt:lpstr>What’s Our Vision?</vt:lpstr>
      <vt:lpstr>What’s Our Vision?  Aspirational goals</vt:lpstr>
      <vt:lpstr>Moonshots: What IF We…</vt:lpstr>
      <vt:lpstr>Moonshots</vt:lpstr>
      <vt:lpstr>Creating a Spectrum of actions/ Levers of change</vt:lpstr>
      <vt:lpstr>From Modest to Transformative… Plans/Programs</vt:lpstr>
      <vt:lpstr>What’s DONE and WHERE Going?</vt:lpstr>
      <vt:lpstr>Initial Deployment States</vt:lpstr>
      <vt:lpstr>Initial Deployments:  Technology Focus</vt:lpstr>
      <vt:lpstr>Initial Deployments:   Energy  Focus</vt:lpstr>
      <vt:lpstr>Initial Deployments:   Access to Opportunity Focus</vt:lpstr>
      <vt:lpstr>Initial Deployments:   Community Focus</vt:lpstr>
      <vt:lpstr>Initial Deployments:  Safety Focus</vt:lpstr>
      <vt:lpstr>Initial Deployment States:  Integrated approach</vt:lpstr>
      <vt:lpstr>What We’ve Been Learning</vt:lpstr>
      <vt:lpstr>What’s Next?</vt:lpstr>
      <vt:lpstr>Thank you  Susan Martinovich msmartinovich@hntb.com 775.720.2696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Kaliski</dc:creator>
  <cp:lastModifiedBy>Susan Martinovich</cp:lastModifiedBy>
  <cp:revision>20</cp:revision>
  <cp:lastPrinted>2023-10-31T18:15:05Z</cp:lastPrinted>
  <dcterms:created xsi:type="dcterms:W3CDTF">2021-08-31T11:02:04Z</dcterms:created>
  <dcterms:modified xsi:type="dcterms:W3CDTF">2024-04-25T16:53:18Z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0x010100CB08FE91DB4CE54F82214B748E82BB9E</vt:lpwstr>
  </property>
  <property fmtid="{D5CDD505-2E9C-101B-9397-08002B2CF9AE}" pid="3" name="MediaServiceImageTags">
    <vt:lpwstr/>
  </property>
</Properties>
</file>